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undamentos de Finanças Pessoais: Conceitos Essenciais para o Dia a Dia" id="{294C6DC4-FEF8-43FD-982D-73B737F2CE08}">
          <p14:sldIdLst>
            <p14:sldId id="2561"/>
            <p14:sldId id="2562"/>
          </p14:sldIdLst>
        </p14:section>
        <p14:section name="Contexto: Por Que Aprender Finanças Pessoais?" id="{714729B7-4C33-458F-AD9B-80AD3219DB2E}">
          <p14:sldIdLst>
            <p14:sldId id="2563"/>
            <p14:sldId id="2564"/>
            <p14:sldId id="2565"/>
            <p14:sldId id="2566"/>
          </p14:sldIdLst>
        </p14:section>
        <p14:section name="Conceitos Fundamentais de Finanças Pessoais" id="{D276DFE6-C8F2-490B-84F7-89028D8F4F91}">
          <p14:sldIdLst>
            <p14:sldId id="2567"/>
            <p14:sldId id="2568"/>
            <p14:sldId id="2569"/>
            <p14:sldId id="2570"/>
          </p14:sldIdLst>
        </p14:section>
        <p14:section name="Orçamento Pessoal: Como Organizar Seu Dinheiro" id="{7D567AF3-F3B9-4333-9596-A32CA4B4F13E}">
          <p14:sldIdLst>
            <p14:sldId id="2571"/>
            <p14:sldId id="2572"/>
            <p14:sldId id="2573"/>
            <p14:sldId id="2574"/>
          </p14:sldIdLst>
        </p14:section>
        <p14:section name="Gastos Fixos e Variáveis: Entendendo Suas Despesas" id="{1DCA3A65-357A-47B3-BDF1-61C020563788}">
          <p14:sldIdLst>
            <p14:sldId id="2575"/>
            <p14:sldId id="2576"/>
            <p14:sldId id="2577"/>
            <p14:sldId id="2578"/>
          </p14:sldIdLst>
        </p14:section>
        <p14:section name="Metas Financeiras: Planeje Seu Futuro" id="{1B0D7D95-7DD8-4F38-B2DD-A2A607A08B41}">
          <p14:sldIdLst>
            <p14:sldId id="2579"/>
            <p14:sldId id="2580"/>
            <p14:sldId id="2581"/>
            <p14:sldId id="2582"/>
          </p14:sldIdLst>
        </p14:section>
        <p14:section name="Atividade Prática: Montando Seu Próprio Orçamento" id="{EE0CFAF2-3B88-4E72-ADF8-EF036387B124}">
          <p14:sldIdLst>
            <p14:sldId id="2583"/>
            <p14:sldId id="2584"/>
            <p14:sldId id="2585"/>
            <p14:sldId id="2586"/>
          </p14:sldIdLst>
        </p14:section>
        <p14:section name="Síntese: O Que Aprendemos?" id="{BD7AA207-0155-4BCD-97EF-F1F061F41897}">
          <p14:sldIdLst>
            <p14:sldId id="2587"/>
            <p14:sldId id="2588"/>
            <p14:sldId id="2589"/>
            <p14:sldId id="2590"/>
          </p14:sldIdLst>
        </p14:section>
        <p14:section name="Conclusão: Domine suas finanças para um futuro financeiro sólido" id="{5CFE287F-B012-49DE-BD6F-ACEFA69BA72B}">
          <p14:sldIdLst>
            <p14:sldId id="25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014" autoAdjust="0"/>
    <p:restoredTop sz="94660"/>
  </p:normalViewPr>
  <p:slideViewPr>
    <p:cSldViewPr snapToGrid="0">
      <p:cViewPr varScale="1">
        <p:scale>
          <a:sx n="40" d="100"/>
          <a:sy n="40" d="100"/>
        </p:scale>
        <p:origin x="451" y="2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E5F3DD-D610-4737-AF5E-7AB18E933C83}" type="datetimeFigureOut">
              <a:rPr lang="pt-BR" smtClean="0"/>
              <a:t>30/01/2026</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FF6E3-532D-498C-834F-87F824D0672A}" type="slidenum">
              <a:rPr lang="pt-BR" smtClean="0"/>
              <a:t>‹nº›</a:t>
            </a:fld>
            <a:endParaRPr lang="pt-BR"/>
          </a:p>
        </p:txBody>
      </p:sp>
    </p:spTree>
    <p:extLst>
      <p:ext uri="{BB962C8B-B14F-4D97-AF65-F5344CB8AC3E}">
        <p14:creationId xmlns:p14="http://schemas.microsoft.com/office/powerpoint/2010/main" val="3571100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1</a:t>
            </a:fld>
            <a:endParaRPr lang="pt-BR"/>
          </a:p>
        </p:txBody>
      </p:sp>
    </p:spTree>
    <p:extLst>
      <p:ext uri="{BB962C8B-B14F-4D97-AF65-F5344CB8AC3E}">
        <p14:creationId xmlns:p14="http://schemas.microsoft.com/office/powerpoint/2010/main" val="3399689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Poupança refere-se à reserva de recursos para segurança e liquidez imediata, porém com baixo retorno financeiro. Investimentos aplicam recursos visando ganhos maiores ao longo do tempo, assumindo riscos controlados. Entender esta diferença é essencial para equilibrar segurança e rentabilidade conforme perfil e objetivos financeiros individuais.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10</a:t>
            </a:fld>
            <a:endParaRPr lang="pt-BR"/>
          </a:p>
        </p:txBody>
      </p:sp>
    </p:spTree>
    <p:extLst>
      <p:ext uri="{BB962C8B-B14F-4D97-AF65-F5344CB8AC3E}">
        <p14:creationId xmlns:p14="http://schemas.microsoft.com/office/powerpoint/2010/main" val="937571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Definindo receitas e despesas mensais, Ferramentas simples para controle, A importância do registro regular</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11</a:t>
            </a:fld>
            <a:endParaRPr lang="pt-BR"/>
          </a:p>
        </p:txBody>
      </p:sp>
    </p:spTree>
    <p:extLst>
      <p:ext uri="{BB962C8B-B14F-4D97-AF65-F5344CB8AC3E}">
        <p14:creationId xmlns:p14="http://schemas.microsoft.com/office/powerpoint/2010/main" val="2757563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Mapear todas as fontes de renda e detalhar as despesas mensais são passos iniciais para um orçamento eficiente. Estudos mostram que pessoas que realizam esse exercício tendem a aumentar a capacidade de poupança em até 20%. Essa prática auxilia na identificação de desperdícios e no redirecionamento de recursos para prioridades.</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12</a:t>
            </a:fld>
            <a:endParaRPr lang="pt-BR"/>
          </a:p>
        </p:txBody>
      </p:sp>
    </p:spTree>
    <p:extLst>
      <p:ext uri="{BB962C8B-B14F-4D97-AF65-F5344CB8AC3E}">
        <p14:creationId xmlns:p14="http://schemas.microsoft.com/office/powerpoint/2010/main" val="4090466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Planilhas, aplicativos gratuitos e até cadernos podem ser usados para controlar as finanças pessoais. Pesquisas indicam que o uso de aplicativos financeiros pode aumentar a consciência do gasto em 35%. Ferramentas simples e acessíveis são fundamentais para garantir a continuidade e eficácia do controle financeiro.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13</a:t>
            </a:fld>
            <a:endParaRPr lang="pt-BR"/>
          </a:p>
        </p:txBody>
      </p:sp>
    </p:spTree>
    <p:extLst>
      <p:ext uri="{BB962C8B-B14F-4D97-AF65-F5344CB8AC3E}">
        <p14:creationId xmlns:p14="http://schemas.microsoft.com/office/powerpoint/2010/main" val="239471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Registrar diariamente ou semanalmente as transações monetárias cria disciplina e permite ajustes rápidos no orçamento. Segundo pesquisas da economista Nathalie Lima, o registro constante aumenta em 45% as chances de alcançar metas financeiras, pois mantém o controle e permite análise detalhada dos hábitos de consumo.</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14</a:t>
            </a:fld>
            <a:endParaRPr lang="pt-BR"/>
          </a:p>
        </p:txBody>
      </p:sp>
    </p:spTree>
    <p:extLst>
      <p:ext uri="{BB962C8B-B14F-4D97-AF65-F5344CB8AC3E}">
        <p14:creationId xmlns:p14="http://schemas.microsoft.com/office/powerpoint/2010/main" val="3785018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 que são gastos fixos (aluguel, contas, etc.), O que são gastos variáveis (lazer, imprevistos), Como equilibrar os tipos de gastos</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15</a:t>
            </a:fld>
            <a:endParaRPr lang="pt-BR"/>
          </a:p>
        </p:txBody>
      </p:sp>
    </p:spTree>
    <p:extLst>
      <p:ext uri="{BB962C8B-B14F-4D97-AF65-F5344CB8AC3E}">
        <p14:creationId xmlns:p14="http://schemas.microsoft.com/office/powerpoint/2010/main" val="2348493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Gastos fixos são aqueles que se repetem mensalmente com valores previsíveis, como aluguel, contas de luz, água e internet. Em média, representam 60% do orçamento familiar. Conhecer esses custos é vital para a estabilidade financeira, pois são obrigações que precisam ser honradas para evitar problemas legais e cortes de serviços.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16</a:t>
            </a:fld>
            <a:endParaRPr lang="pt-BR"/>
          </a:p>
        </p:txBody>
      </p:sp>
    </p:spTree>
    <p:extLst>
      <p:ext uri="{BB962C8B-B14F-4D97-AF65-F5344CB8AC3E}">
        <p14:creationId xmlns:p14="http://schemas.microsoft.com/office/powerpoint/2010/main" val="2317853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Gastos variáveis mudam de valor e frequência, incluindo alimentação fora de casa, lazer e emergências. Geralmente representam 40% do orçamento e são os principais responsáveis por desequilíbrios financeiros quando não controlados. Diferenciar esses custos ajuda a estabelecer limites e evitar gastos excessivos.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17</a:t>
            </a:fld>
            <a:endParaRPr lang="pt-BR"/>
          </a:p>
        </p:txBody>
      </p:sp>
    </p:spTree>
    <p:extLst>
      <p:ext uri="{BB962C8B-B14F-4D97-AF65-F5344CB8AC3E}">
        <p14:creationId xmlns:p14="http://schemas.microsoft.com/office/powerpoint/2010/main" val="2658712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Manter um equilíbrio saudável entre gastos fixos e variáveis é fundamental para não comprometer a saúde financeira. Uma boa prática é destinar até 30% do orçamento para despesas variáveis, garantindo flexibilidade sem comprometer pagamentos essenciais. Ferramentas orçamentárias recomendam revisões mensais para ajustar esse equilíbrio conforme a realidade econômica.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18</a:t>
            </a:fld>
            <a:endParaRPr lang="pt-BR"/>
          </a:p>
        </p:txBody>
      </p:sp>
    </p:spTree>
    <p:extLst>
      <p:ext uri="{BB962C8B-B14F-4D97-AF65-F5344CB8AC3E}">
        <p14:creationId xmlns:p14="http://schemas.microsoft.com/office/powerpoint/2010/main" val="2961049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 importância de definir objetivos, Como criar metas realistas e alcançáveis, Exemplos de metas de curto, médio e longo prazos</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19</a:t>
            </a:fld>
            <a:endParaRPr lang="pt-BR"/>
          </a:p>
        </p:txBody>
      </p:sp>
    </p:spTree>
    <p:extLst>
      <p:ext uri="{BB962C8B-B14F-4D97-AF65-F5344CB8AC3E}">
        <p14:creationId xmlns:p14="http://schemas.microsoft.com/office/powerpoint/2010/main" val="1762308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Contexto: Por Que Aprender Finanças Pessoais?
 Conceitos Fundamentais de Finanças Pessoais
 Orçamento Pessoal: Como Organizar Seu Dinheiro
 Gastos Fixos e Variáveis: Entendendo Suas Despesas
 Metas Financeiras: Planeje Seu Futuro
 Atividade Prática: Montando Seu Próprio Orçamento
 Síntese: O Que Aprendemos?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2</a:t>
            </a:fld>
            <a:endParaRPr lang="pt-BR"/>
          </a:p>
        </p:txBody>
      </p:sp>
    </p:spTree>
    <p:extLst>
      <p:ext uri="{BB962C8B-B14F-4D97-AF65-F5344CB8AC3E}">
        <p14:creationId xmlns:p14="http://schemas.microsoft.com/office/powerpoint/2010/main" val="4039304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Definir objetivos financeiros claros motiva o controle do dinheiro e direciona esforços para alcançar sonhos e segurança. Segundo pesquisas do Sebrae, pessoas com metas bem definidas têm 50% mais sucesso em acumular patrimônio. Objetivos claros também facilitam a escolha de estratégias e priorização de gastos.</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20</a:t>
            </a:fld>
            <a:endParaRPr lang="pt-BR"/>
          </a:p>
        </p:txBody>
      </p:sp>
    </p:spTree>
    <p:extLst>
      <p:ext uri="{BB962C8B-B14F-4D97-AF65-F5344CB8AC3E}">
        <p14:creationId xmlns:p14="http://schemas.microsoft.com/office/powerpoint/2010/main" val="1787760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Criar metas financeiras realistas envolve analisar renda atual, despesas e definir prazos factíveis para cada objetivo. Aplicar o método SMART (específicas, mensuráveis, atingíveis, relevantes e temporais) aumenta as chances de sucesso. A revisão periódica das metas também é recomendada para ajustar o planejamento conforme mudanças de vida ou mercado.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21</a:t>
            </a:fld>
            <a:endParaRPr lang="pt-BR"/>
          </a:p>
        </p:txBody>
      </p:sp>
    </p:spTree>
    <p:extLst>
      <p:ext uri="{BB962C8B-B14F-4D97-AF65-F5344CB8AC3E}">
        <p14:creationId xmlns:p14="http://schemas.microsoft.com/office/powerpoint/2010/main" val="1282372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Metas de curto prazo podem incluir quitar uma dívida ou montar uma reserva de emergência em até um ano. Médio prazo, comprar um veículo ou fazer uma viagem planejada. Longo prazo são aposentadoria ou aquisição de imóvel. Exemplo práticos ajudam a visualizar como planejar a vida financeira em diferentes horizontes temporais.</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22</a:t>
            </a:fld>
            <a:endParaRPr lang="pt-BR"/>
          </a:p>
        </p:txBody>
      </p:sp>
    </p:spTree>
    <p:extLst>
      <p:ext uri="{BB962C8B-B14F-4D97-AF65-F5344CB8AC3E}">
        <p14:creationId xmlns:p14="http://schemas.microsoft.com/office/powerpoint/2010/main" val="56182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Passo a passo para criar um orçamento simples, Exercício prático: preenchendo uma planilha, Compartilhando aprendizados com a turma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23</a:t>
            </a:fld>
            <a:endParaRPr lang="pt-BR"/>
          </a:p>
        </p:txBody>
      </p:sp>
    </p:spTree>
    <p:extLst>
      <p:ext uri="{BB962C8B-B14F-4D97-AF65-F5344CB8AC3E}">
        <p14:creationId xmlns:p14="http://schemas.microsoft.com/office/powerpoint/2010/main" val="821543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Elaborar um orçamento envolve listar receitas, detalhar despesas, categorizar gastos e balancear receitas e despesas para garantir equilíbrio. Este passo a passo facilita a construção de um plano financeiro inicial, fundamental para quem está começando a controlar as finanças pessoais.</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24</a:t>
            </a:fld>
            <a:endParaRPr lang="pt-BR"/>
          </a:p>
        </p:txBody>
      </p:sp>
    </p:spTree>
    <p:extLst>
      <p:ext uri="{BB962C8B-B14F-4D97-AF65-F5344CB8AC3E}">
        <p14:creationId xmlns:p14="http://schemas.microsoft.com/office/powerpoint/2010/main" val="4144259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 preenchimento de uma planilha orçamentária simples permite visualizar o fluxo financeiro pessoal e identificar ajustes possíveis. Estudos mostram que o uso de planilhas aumenta a consciência financeira e apoio à disciplina orçamentária, sendo uma ferramenta eficaz de educação financeira.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25</a:t>
            </a:fld>
            <a:endParaRPr lang="pt-BR"/>
          </a:p>
        </p:txBody>
      </p:sp>
    </p:spTree>
    <p:extLst>
      <p:ext uri="{BB962C8B-B14F-4D97-AF65-F5344CB8AC3E}">
        <p14:creationId xmlns:p14="http://schemas.microsoft.com/office/powerpoint/2010/main" val="418404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Discussões em grupo e trocas de experiências ampliam o aprendizado financeiro, promovendo reflexão e novas soluções. Estimular o compartilhamento ajuda a construir uma rede de apoio que reforça bons hábitos e motiva o cumprimento das metas.</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26</a:t>
            </a:fld>
            <a:endParaRPr lang="pt-BR"/>
          </a:p>
        </p:txBody>
      </p:sp>
    </p:spTree>
    <p:extLst>
      <p:ext uri="{BB962C8B-B14F-4D97-AF65-F5344CB8AC3E}">
        <p14:creationId xmlns:p14="http://schemas.microsoft.com/office/powerpoint/2010/main" val="3394566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Resumo dos pontos-chave, Como aplicar os fundamentos no dia a dia, Próximos passos para o controle financeiro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27</a:t>
            </a:fld>
            <a:endParaRPr lang="pt-BR"/>
          </a:p>
        </p:txBody>
      </p:sp>
    </p:spTree>
    <p:extLst>
      <p:ext uri="{BB962C8B-B14F-4D97-AF65-F5344CB8AC3E}">
        <p14:creationId xmlns:p14="http://schemas.microsoft.com/office/powerpoint/2010/main" val="2457195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Revisamos a importância do controle financeiro, conceitos básicos de finanças pessoais, elaboração de orçamento, controle de gastos e definição de metas. Esses fundamentos são a base para tomar decisões financeiras conscientes e promover equilíbrio econômico na vida pessoal.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28</a:t>
            </a:fld>
            <a:endParaRPr lang="pt-BR"/>
          </a:p>
        </p:txBody>
      </p:sp>
    </p:spTree>
    <p:extLst>
      <p:ext uri="{BB962C8B-B14F-4D97-AF65-F5344CB8AC3E}">
        <p14:creationId xmlns:p14="http://schemas.microsoft.com/office/powerpoint/2010/main" val="355277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Aplicar os fundamentos inclui monitorar receitas e despesas, registrar gastos, rever metas periodicamente e usar ferramentas de controle simples. A prática constante transforma conhecimento em hábito, resultando em melhoria contínua na gestão financeira pessoal.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29</a:t>
            </a:fld>
            <a:endParaRPr lang="pt-BR"/>
          </a:p>
        </p:txBody>
      </p:sp>
    </p:spTree>
    <p:extLst>
      <p:ext uri="{BB962C8B-B14F-4D97-AF65-F5344CB8AC3E}">
        <p14:creationId xmlns:p14="http://schemas.microsoft.com/office/powerpoint/2010/main" val="98147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Importância do controle financeiro na vida cotidiana, Desafios comuns enfrentados por quem não planeja, Benefícios de ter educação financeira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3</a:t>
            </a:fld>
            <a:endParaRPr lang="pt-BR"/>
          </a:p>
        </p:txBody>
      </p:sp>
    </p:spTree>
    <p:extLst>
      <p:ext uri="{BB962C8B-B14F-4D97-AF65-F5344CB8AC3E}">
        <p14:creationId xmlns:p14="http://schemas.microsoft.com/office/powerpoint/2010/main" val="3366052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Os próximos passos recomendam aprofundamento em investimentos, criação de reserva de emergência, educação continuada e o desenvolvimento de estratégias para aumentar a renda. Seguir um plano gradual e adaptativo é essencial para garantir sustentabilidade e crescimento financeiro a longo prazo.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30</a:t>
            </a:fld>
            <a:endParaRPr lang="pt-BR"/>
          </a:p>
        </p:txBody>
      </p:sp>
    </p:spTree>
    <p:extLst>
      <p:ext uri="{BB962C8B-B14F-4D97-AF65-F5344CB8AC3E}">
        <p14:creationId xmlns:p14="http://schemas.microsoft.com/office/powerpoint/2010/main" val="3880626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Neste resumo, destacamos a importância do controle financeiro pessoal e como conceitos essenciais, como orçamento, gastos e metas, são fundamentais para a saúde financeira. Ao aplicar essas estratégias no dia a dia, você estará mais preparado para enfrentar desafios e alcançar seus objetivos financeiros com confiança e segurança.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31</a:t>
            </a:fld>
            <a:endParaRPr lang="pt-BR"/>
          </a:p>
        </p:txBody>
      </p:sp>
    </p:spTree>
    <p:extLst>
      <p:ext uri="{BB962C8B-B14F-4D97-AF65-F5344CB8AC3E}">
        <p14:creationId xmlns:p14="http://schemas.microsoft.com/office/powerpoint/2010/main" val="1980228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 controle financeiro pessoal é fundamental para garantir estabilidade e segurança econômica ao longo do tempo. Estudos indicam que pessoas que monitoram suas finanças têm 30% mais chance de evitar dívidas e conseguem planejar melhor emergências. A prática do controle permite decisões conscientes envolvendo gastos, investimentos e poupança, resultando em maior qualidade de vida e menor estresse financeiro.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4</a:t>
            </a:fld>
            <a:endParaRPr lang="pt-BR"/>
          </a:p>
        </p:txBody>
      </p:sp>
    </p:spTree>
    <p:extLst>
      <p:ext uri="{BB962C8B-B14F-4D97-AF65-F5344CB8AC3E}">
        <p14:creationId xmlns:p14="http://schemas.microsoft.com/office/powerpoint/2010/main" val="2274259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Quem não realiza planejamento financeiro frequentemente enfrenta dificuldades como endividamento crescente, falta de reservas para emergências e impulsividade nas compras. Pesquisa de 2023 aponta que 62% das famílias brasileiras têm dificuldades em pagar contas ao menos uma vez por ano devido à ausência de planejamento. Além disso, a inadimplência prejudica o acesso a crédito e a realização de sonhos pessoais e profissionais.</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5</a:t>
            </a:fld>
            <a:endParaRPr lang="pt-BR"/>
          </a:p>
        </p:txBody>
      </p:sp>
    </p:spTree>
    <p:extLst>
      <p:ext uri="{BB962C8B-B14F-4D97-AF65-F5344CB8AC3E}">
        <p14:creationId xmlns:p14="http://schemas.microsoft.com/office/powerpoint/2010/main" val="140172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Educação financeira promove autonomia, melhora a tomada de decisões e contribui para o alcance de objetivos pessoais e familiares. Indivíduos com educação financeira tendem a ter maior patrimônio líquido, menos dívidas e mais reservas, conforme dados do Banco Central. Além disso, o aprendizado sobre finanças impacta positivamente em saúde mental e reduz ansiedade relacionada ao dinheiro.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6</a:t>
            </a:fld>
            <a:endParaRPr lang="pt-BR"/>
          </a:p>
        </p:txBody>
      </p:sp>
    </p:spTree>
    <p:extLst>
      <p:ext uri="{BB962C8B-B14F-4D97-AF65-F5344CB8AC3E}">
        <p14:creationId xmlns:p14="http://schemas.microsoft.com/office/powerpoint/2010/main" val="125034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 que são finanças pessoais?, Diferença entre receita e despesa, Poupança vs. investimento</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7</a:t>
            </a:fld>
            <a:endParaRPr lang="pt-BR"/>
          </a:p>
        </p:txBody>
      </p:sp>
    </p:spTree>
    <p:extLst>
      <p:ext uri="{BB962C8B-B14F-4D97-AF65-F5344CB8AC3E}">
        <p14:creationId xmlns:p14="http://schemas.microsoft.com/office/powerpoint/2010/main" val="1987627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Finanças pessoais englobam o gerenciamento de receitas, despesas, investimentos e planejamento econômico individual ou familiar. São práticas essenciais para garantir equilíbrio financeiro e crescimento patrimonial. Compreender esses conceitos ajuda a prevenir endividamento e a promover a segurança financeira em tempos de instabilidade.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8</a:t>
            </a:fld>
            <a:endParaRPr lang="pt-BR"/>
          </a:p>
        </p:txBody>
      </p:sp>
    </p:spTree>
    <p:extLst>
      <p:ext uri="{BB962C8B-B14F-4D97-AF65-F5344CB8AC3E}">
        <p14:creationId xmlns:p14="http://schemas.microsoft.com/office/powerpoint/2010/main" val="2128365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Receita é o total de recursos financeiros que entram, provenientes de salários, negócios ou outras fontes. Despesa representa o dinheiro que sai para cobrir custos essenciais e supérfluos. Compreender essa diferença é crucial para elaborar orçamentos eficientes e evitar gastos acima da capacidade, fator responsável por 70% das dívidas acumuladas nas famílias brasileiras. 
 Origem da imagem: Gerada por IA</a:t>
            </a:r>
          </a:p>
        </p:txBody>
      </p:sp>
      <p:sp>
        <p:nvSpPr>
          <p:cNvPr id="4" name="Espaço Reservado para Número de Slide 3"/>
          <p:cNvSpPr>
            <a:spLocks noGrp="1"/>
          </p:cNvSpPr>
          <p:nvPr>
            <p:ph type="sldNum" sz="quarter" idx="5"/>
          </p:nvPr>
        </p:nvSpPr>
        <p:spPr/>
        <p:txBody>
          <a:bodyPr/>
          <a:lstStyle/>
          <a:p>
            <a:fld id="{7EB5B458-5612-4CFB-8BA1-CF0127D9FFE6}" type="slidenum">
              <a:rPr lang="pt-BR" smtClean="0"/>
              <a:t>9</a:t>
            </a:fld>
            <a:endParaRPr lang="pt-BR"/>
          </a:p>
        </p:txBody>
      </p:sp>
    </p:spTree>
    <p:extLst>
      <p:ext uri="{BB962C8B-B14F-4D97-AF65-F5344CB8AC3E}">
        <p14:creationId xmlns:p14="http://schemas.microsoft.com/office/powerpoint/2010/main" val="1238769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ítulo com Imagem">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12646" y="5201704"/>
            <a:ext cx="11213593" cy="786384"/>
          </a:xfrm>
        </p:spPr>
        <p:txBody>
          <a:bodyPr vert="horz" lIns="91440" tIns="45720" rIns="91440" bIns="45720" rtlCol="0" anchor="b">
            <a:normAutofit/>
          </a:bodyPr>
          <a:lstStyle>
            <a:lvl1pPr>
              <a:defRPr lang="en-US" sz="4000" dirty="0"/>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12646" y="5971760"/>
            <a:ext cx="11213593" cy="365125"/>
          </a:xfrm>
        </p:spPr>
        <p:txBody>
          <a:bodyPr vert="horz" lIns="91440" tIns="45720" rIns="91440" bIns="45720" rtlCol="0">
            <a:normAutofit/>
          </a:bodyPr>
          <a:lstStyle>
            <a:lvl1pPr marL="0" indent="0">
              <a:buNone/>
              <a:defRPr lang="en-US" sz="1600" dirty="0"/>
            </a:lvl1pPr>
          </a:lstStyle>
          <a:p>
            <a:pPr lvl="0" rtl="0"/>
            <a:r>
              <a:rPr lang="pt-br"/>
              <a:t>Clique para editar o estilo de subtítulo Mestre</a:t>
            </a:r>
          </a:p>
        </p:txBody>
      </p:sp>
      <p:sp>
        <p:nvSpPr>
          <p:cNvPr id="11" name="Espaço Reservado para Imagem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4986425"/>
          </a:xfrm>
          <a:blipFill>
            <a:blip r:embed="rId2">
              <a:alphaModFix amt="70000"/>
              <a:extLst>
                <a:ext uri="{28A0092B-C50C-407E-A947-70E740481C1C}">
                  <a14:useLocalDpi xmlns:a14="http://schemas.microsoft.com/office/drawing/2010/main" val="0"/>
                </a:ext>
              </a:extLst>
            </a:blip>
            <a:srcRect/>
            <a:stretch>
              <a:fillRect t="-31501" b="-31501"/>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8" name="Espaço Reservado para Rodapé 7">
            <a:extLst>
              <a:ext uri="{FF2B5EF4-FFF2-40B4-BE49-F238E27FC236}">
                <a16:creationId xmlns:a16="http://schemas.microsoft.com/office/drawing/2014/main" id="{1B5B8C48-05E9-5280-3F6A-22F8BCBB477E}"/>
              </a:ext>
            </a:extLst>
          </p:cNvPr>
          <p:cNvSpPr>
            <a:spLocks noGrp="1"/>
          </p:cNvSpPr>
          <p:nvPr>
            <p:ph type="ftr" sz="quarter" idx="15"/>
          </p:nvPr>
        </p:nvSpPr>
        <p:spPr/>
        <p:txBody>
          <a:bodyPr rtlCol="0"/>
          <a:lstStyle/>
          <a:p>
            <a:pPr rtl="0"/>
            <a:endParaRPr lang="en-US"/>
          </a:p>
        </p:txBody>
      </p:sp>
      <p:sp>
        <p:nvSpPr>
          <p:cNvPr id="7" name="Espaço Reservado para Data 6">
            <a:extLst>
              <a:ext uri="{FF2B5EF4-FFF2-40B4-BE49-F238E27FC236}">
                <a16:creationId xmlns:a16="http://schemas.microsoft.com/office/drawing/2014/main" id="{1AA6C9C7-A264-237A-7F3C-46E6A7A9646D}"/>
              </a:ext>
            </a:extLst>
          </p:cNvPr>
          <p:cNvSpPr>
            <a:spLocks noGrp="1"/>
          </p:cNvSpPr>
          <p:nvPr>
            <p:ph type="dt" sz="half" idx="14"/>
          </p:nvPr>
        </p:nvSpPr>
        <p:spPr/>
        <p:txBody>
          <a:bodyPr rtlCol="0"/>
          <a:lstStyle/>
          <a:p>
            <a:pPr rtl="0"/>
            <a:r>
              <a:rPr lang="en-US"/>
              <a:t>14/11/2025</a:t>
            </a:r>
          </a:p>
        </p:txBody>
      </p:sp>
      <p:sp>
        <p:nvSpPr>
          <p:cNvPr id="9" name="Espaço Reservado para o Número do Slide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33424879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609600" y="381000"/>
            <a:ext cx="8479072" cy="1837588"/>
          </a:xfrm>
        </p:spPr>
        <p:txBody>
          <a:bodyPr rtlCol="0" anchor="b">
            <a:normAutofit/>
          </a:bodyPr>
          <a:lstStyle>
            <a:lvl1pPr>
              <a:defRPr sz="7200">
                <a:solidFill>
                  <a:schemeClr val="tx1"/>
                </a:solidFill>
              </a:defRPr>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28C8B19A-6FC1-2B71-0BFB-9274CBF396B9}"/>
              </a:ext>
            </a:extLst>
          </p:cNvPr>
          <p:cNvSpPr>
            <a:spLocks noGrp="1"/>
          </p:cNvSpPr>
          <p:nvPr>
            <p:ph sz="quarter" idx="13"/>
          </p:nvPr>
        </p:nvSpPr>
        <p:spPr>
          <a:xfrm>
            <a:off x="612647" y="2484255"/>
            <a:ext cx="8467558" cy="3539514"/>
          </a:xfrm>
        </p:spPr>
        <p:txBody>
          <a:bodyPr rtlCol="0">
            <a:normAutofit/>
          </a:bodyPr>
          <a:lstStyle>
            <a:lvl1pPr marL="457200" indent="-457200">
              <a:buFont typeface="+mj-lt"/>
              <a:buAutoNum type="arabicPeriod"/>
              <a:defRPr sz="1800">
                <a:solidFill>
                  <a:schemeClr val="tx1"/>
                </a:solidFill>
              </a:defRPr>
            </a:lvl1pPr>
            <a:lvl2pPr marL="685800" indent="-457200">
              <a:buFont typeface="+mj-lt"/>
              <a:buAutoNum type="arabicPeriod"/>
              <a:defRPr sz="1600">
                <a:solidFill>
                  <a:schemeClr val="tx1"/>
                </a:solidFill>
              </a:defRPr>
            </a:lvl2pPr>
            <a:lvl3pPr marL="800100" indent="-342900">
              <a:buFont typeface="+mj-lt"/>
              <a:buAutoNum type="arabicPeriod"/>
              <a:defRPr sz="1400">
                <a:solidFill>
                  <a:schemeClr val="tx1"/>
                </a:solidFill>
              </a:defRPr>
            </a:lvl3pPr>
            <a:lvl4pPr marL="1028700" indent="-342900">
              <a:buFont typeface="+mj-lt"/>
              <a:buAutoNum type="arabicPeriod"/>
              <a:defRPr sz="1400">
                <a:solidFill>
                  <a:schemeClr val="tx1"/>
                </a:solidFill>
              </a:defRPr>
            </a:lvl4pPr>
            <a:lvl5pPr marL="1257300" indent="-342900">
              <a:buFont typeface="+mj-lt"/>
              <a:buAutoNum type="arabicPeriod"/>
              <a:defRPr sz="1400">
                <a:solidFill>
                  <a:schemeClr val="tx1"/>
                </a:solidFill>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Rodapé 3">
            <a:extLst>
              <a:ext uri="{FF2B5EF4-FFF2-40B4-BE49-F238E27FC236}">
                <a16:creationId xmlns:a16="http://schemas.microsoft.com/office/drawing/2014/main" id="{0B12CFE6-D05E-5478-B3A4-81DC4DCD7410}"/>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3" name="Espaço Reservado para Data 2">
            <a:extLst>
              <a:ext uri="{FF2B5EF4-FFF2-40B4-BE49-F238E27FC236}">
                <a16:creationId xmlns:a16="http://schemas.microsoft.com/office/drawing/2014/main" id="{6CC77F2D-39D2-22F7-CF0B-39D63EBF00B7}"/>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5" name="Espaço Reservado para o Número do Slide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411487701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com Imagem">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5587999" y="380999"/>
            <a:ext cx="5916508" cy="2010163"/>
          </a:xfrm>
        </p:spPr>
        <p:txBody>
          <a:bodyPr rtlCol="0" anchor="b">
            <a:normAutofit/>
          </a:bodyPr>
          <a:lstStyle>
            <a:lvl1pPr>
              <a:defRPr sz="7200">
                <a:solidFill>
                  <a:schemeClr val="tx1"/>
                </a:solidFill>
              </a:defRPr>
            </a:lvl1pPr>
          </a:lstStyle>
          <a:p>
            <a:pPr rtl="0"/>
            <a:r>
              <a:rPr lang="pt-br"/>
              <a:t>Clique para editar o estilo de título Mestre</a:t>
            </a:r>
          </a:p>
        </p:txBody>
      </p:sp>
      <p:sp>
        <p:nvSpPr>
          <p:cNvPr id="10" name="Espaço Reservado para Imagem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 y="0"/>
            <a:ext cx="4565591" cy="6858000"/>
          </a:xfrm>
          <a:custGeom>
            <a:avLst/>
            <a:gdLst>
              <a:gd name="connsiteX0" fmla="*/ 0 w 4565591"/>
              <a:gd name="connsiteY0" fmla="*/ 0 h 6858000"/>
              <a:gd name="connsiteX1" fmla="*/ 4565591 w 4565591"/>
              <a:gd name="connsiteY1" fmla="*/ 0 h 6858000"/>
              <a:gd name="connsiteX2" fmla="*/ 4565591 w 4565591"/>
              <a:gd name="connsiteY2" fmla="*/ 6858000 h 6858000"/>
              <a:gd name="connsiteX3" fmla="*/ 0 w 45655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5591" h="6858000">
                <a:moveTo>
                  <a:pt x="0" y="0"/>
                </a:moveTo>
                <a:lnTo>
                  <a:pt x="4565591" y="0"/>
                </a:lnTo>
                <a:lnTo>
                  <a:pt x="4565591"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l="-25106" r="-25106"/>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7" name="Espaço Reservado para Conteúdo 6">
            <a:extLst>
              <a:ext uri="{FF2B5EF4-FFF2-40B4-BE49-F238E27FC236}">
                <a16:creationId xmlns:a16="http://schemas.microsoft.com/office/drawing/2014/main" id="{28C8B19A-6FC1-2B71-0BFB-9274CBF396B9}"/>
              </a:ext>
            </a:extLst>
          </p:cNvPr>
          <p:cNvSpPr>
            <a:spLocks noGrp="1"/>
          </p:cNvSpPr>
          <p:nvPr>
            <p:ph sz="quarter" idx="13"/>
          </p:nvPr>
        </p:nvSpPr>
        <p:spPr>
          <a:xfrm>
            <a:off x="5588000" y="2726267"/>
            <a:ext cx="5916507" cy="3436789"/>
          </a:xfrm>
        </p:spPr>
        <p:txBody>
          <a:bodyPr rtlCol="0">
            <a:normAutofit/>
          </a:bodyPr>
          <a:lstStyle>
            <a:lvl1pPr marL="457200" indent="-457200">
              <a:buFont typeface="+mj-lt"/>
              <a:buAutoNum type="arabicPeriod"/>
              <a:defRPr sz="2000">
                <a:solidFill>
                  <a:schemeClr val="tx1"/>
                </a:solidFill>
              </a:defRPr>
            </a:lvl1pPr>
            <a:lvl2pPr marL="571500" indent="-342900">
              <a:buFont typeface="+mj-lt"/>
              <a:buAutoNum type="arabicPeriod"/>
              <a:defRPr sz="1800">
                <a:solidFill>
                  <a:schemeClr val="tx1"/>
                </a:solidFill>
              </a:defRPr>
            </a:lvl2pPr>
            <a:lvl3pPr marL="800100" indent="-342900">
              <a:buFont typeface="+mj-lt"/>
              <a:buAutoNum type="arabicPeriod"/>
              <a:defRPr sz="1600">
                <a:solidFill>
                  <a:schemeClr val="tx1"/>
                </a:solidFill>
              </a:defRPr>
            </a:lvl3pPr>
            <a:lvl4pPr marL="1028700" indent="-342900">
              <a:buFont typeface="+mj-lt"/>
              <a:buAutoNum type="arabicPeriod"/>
              <a:defRPr sz="1400">
                <a:solidFill>
                  <a:schemeClr val="tx1"/>
                </a:solidFill>
              </a:defRPr>
            </a:lvl4pPr>
            <a:lvl5pPr>
              <a:buFont typeface="+mj-lt"/>
              <a:buAutoNum type="arabicPeriod"/>
              <a:defRPr sz="1400">
                <a:solidFill>
                  <a:schemeClr val="tx1"/>
                </a:solidFill>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Rodapé 3">
            <a:extLst>
              <a:ext uri="{FF2B5EF4-FFF2-40B4-BE49-F238E27FC236}">
                <a16:creationId xmlns:a16="http://schemas.microsoft.com/office/drawing/2014/main" id="{0B12CFE6-D05E-5478-B3A4-81DC4DCD7410}"/>
              </a:ext>
            </a:extLst>
          </p:cNvPr>
          <p:cNvSpPr>
            <a:spLocks noGrp="1"/>
          </p:cNvSpPr>
          <p:nvPr>
            <p:ph type="ftr" sz="quarter" idx="11"/>
          </p:nvPr>
        </p:nvSpPr>
        <p:spPr>
          <a:xfrm>
            <a:off x="5588000" y="6343955"/>
            <a:ext cx="2985400" cy="365125"/>
          </a:xfrm>
        </p:spPr>
        <p:txBody>
          <a:bodyPr rtlCol="0"/>
          <a:lstStyle>
            <a:lvl1pPr>
              <a:defRPr>
                <a:solidFill>
                  <a:schemeClr val="tx1"/>
                </a:solidFill>
              </a:defRPr>
            </a:lvl1pPr>
          </a:lstStyle>
          <a:p>
            <a:pPr rtl="0"/>
            <a:endParaRPr lang="en-US"/>
          </a:p>
        </p:txBody>
      </p:sp>
      <p:sp>
        <p:nvSpPr>
          <p:cNvPr id="3" name="Espaço Reservado para Data 2">
            <a:extLst>
              <a:ext uri="{FF2B5EF4-FFF2-40B4-BE49-F238E27FC236}">
                <a16:creationId xmlns:a16="http://schemas.microsoft.com/office/drawing/2014/main" id="{6CC77F2D-39D2-22F7-CF0B-39D63EBF00B7}"/>
              </a:ext>
            </a:extLst>
          </p:cNvPr>
          <p:cNvSpPr>
            <a:spLocks noGrp="1"/>
          </p:cNvSpPr>
          <p:nvPr>
            <p:ph type="dt" sz="half" idx="10"/>
          </p:nvPr>
        </p:nvSpPr>
        <p:spPr>
          <a:xfrm>
            <a:off x="9535886" y="6343955"/>
            <a:ext cx="1553108" cy="365125"/>
          </a:xfrm>
        </p:spPr>
        <p:txBody>
          <a:bodyPr rtlCol="0"/>
          <a:lstStyle>
            <a:lvl1pPr>
              <a:defRPr>
                <a:solidFill>
                  <a:schemeClr val="tx1"/>
                </a:solidFill>
              </a:defRPr>
            </a:lvl1pPr>
          </a:lstStyle>
          <a:p>
            <a:pPr rtl="0"/>
            <a:r>
              <a:rPr lang="en-US"/>
              <a:t>14/11/2025</a:t>
            </a:r>
          </a:p>
        </p:txBody>
      </p:sp>
      <p:sp>
        <p:nvSpPr>
          <p:cNvPr id="5" name="Espaço Reservado para o Número do Slide 4">
            <a:extLst>
              <a:ext uri="{FF2B5EF4-FFF2-40B4-BE49-F238E27FC236}">
                <a16:creationId xmlns:a16="http://schemas.microsoft.com/office/drawing/2014/main" id="{626B86D3-24E1-029E-BA22-9F17F9517D65}"/>
              </a:ext>
            </a:extLst>
          </p:cNvPr>
          <p:cNvSpPr>
            <a:spLocks noGrp="1"/>
          </p:cNvSpPr>
          <p:nvPr>
            <p:ph type="sldNum" sz="quarter" idx="12"/>
          </p:nvPr>
        </p:nvSpPr>
        <p:spPr>
          <a:xfrm>
            <a:off x="11147096" y="6343955"/>
            <a:ext cx="429207" cy="365125"/>
          </a:xfrm>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160505578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ú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2790911" y="2133600"/>
            <a:ext cx="6623436" cy="1070776"/>
          </a:xfrm>
        </p:spPr>
        <p:txBody>
          <a:bodyPr rtlCol="0" anchor="b">
            <a:normAutofit/>
          </a:bodyPr>
          <a:lstStyle>
            <a:lvl1pPr algn="ctr">
              <a:defRPr sz="2800"/>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7D633F00-464B-3088-812A-40496FD1021A}"/>
              </a:ext>
            </a:extLst>
          </p:cNvPr>
          <p:cNvSpPr>
            <a:spLocks noGrp="1"/>
          </p:cNvSpPr>
          <p:nvPr>
            <p:ph sz="quarter" idx="13"/>
          </p:nvPr>
        </p:nvSpPr>
        <p:spPr>
          <a:xfrm>
            <a:off x="3768786" y="3335364"/>
            <a:ext cx="4659735" cy="1645198"/>
          </a:xfrm>
        </p:spPr>
        <p:txBody>
          <a:bodyPr rtlCol="0"/>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14/11/2025</a:t>
            </a: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2838709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úd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347537" y="1731332"/>
            <a:ext cx="3493858" cy="3456894"/>
          </a:xfrm>
        </p:spPr>
        <p:txBody>
          <a:bodyPr rtlCol="0" anchor="t">
            <a:normAutofit/>
          </a:bodyPr>
          <a:lstStyle>
            <a:lvl1pPr>
              <a:defRPr sz="2800"/>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D42D62A0-8127-CE86-0633-0D65E1E136F7}"/>
              </a:ext>
            </a:extLst>
          </p:cNvPr>
          <p:cNvSpPr>
            <a:spLocks noGrp="1"/>
          </p:cNvSpPr>
          <p:nvPr>
            <p:ph sz="quarter" idx="13"/>
          </p:nvPr>
        </p:nvSpPr>
        <p:spPr>
          <a:xfrm>
            <a:off x="5519738" y="1727014"/>
            <a:ext cx="4956175" cy="3461212"/>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14/11/2025</a:t>
            </a: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3414776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údo 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4678" y="1388700"/>
            <a:ext cx="3923455" cy="4083580"/>
          </a:xfrm>
        </p:spPr>
        <p:txBody>
          <a:bodyPr rtlCol="0" anchor="t">
            <a:normAutofit/>
          </a:bodyPr>
          <a:lstStyle>
            <a:lvl1pPr>
              <a:defRPr sz="2800"/>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FFB4667A-FE47-8556-FD3A-55FDBA801D76}"/>
              </a:ext>
            </a:extLst>
          </p:cNvPr>
          <p:cNvSpPr>
            <a:spLocks noGrp="1"/>
          </p:cNvSpPr>
          <p:nvPr>
            <p:ph sz="quarter" idx="13"/>
          </p:nvPr>
        </p:nvSpPr>
        <p:spPr>
          <a:xfrm>
            <a:off x="5156011" y="1389134"/>
            <a:ext cx="6045390" cy="4083579"/>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14/11/2025</a:t>
            </a: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1032632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údo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4677" y="1050111"/>
            <a:ext cx="3496147" cy="4940661"/>
          </a:xfrm>
        </p:spPr>
        <p:txBody>
          <a:bodyPr rtlCol="0" anchor="t">
            <a:normAutofit/>
          </a:bodyPr>
          <a:lstStyle>
            <a:lvl1pPr>
              <a:defRPr sz="2800"/>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C6F072A2-EBC7-B7EA-DA98-BAC0AA46E7A4}"/>
              </a:ext>
            </a:extLst>
          </p:cNvPr>
          <p:cNvSpPr>
            <a:spLocks noGrp="1"/>
          </p:cNvSpPr>
          <p:nvPr>
            <p:ph sz="quarter" idx="13"/>
          </p:nvPr>
        </p:nvSpPr>
        <p:spPr>
          <a:xfrm>
            <a:off x="4800600" y="1050111"/>
            <a:ext cx="6775703" cy="4940661"/>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14/11/2025</a:t>
            </a: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340938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údo 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6" y="707549"/>
            <a:ext cx="3349754" cy="2721451"/>
          </a:xfrm>
        </p:spPr>
        <p:txBody>
          <a:bodyPr rtlCol="0" anchor="t">
            <a:normAutofit/>
          </a:bodyPr>
          <a:lstStyle>
            <a:lvl1pPr>
              <a:defRPr sz="2800"/>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8C71126E-AEFA-B45A-CD39-AC1315E03339}"/>
              </a:ext>
            </a:extLst>
          </p:cNvPr>
          <p:cNvSpPr>
            <a:spLocks noGrp="1"/>
          </p:cNvSpPr>
          <p:nvPr>
            <p:ph sz="quarter" idx="13"/>
          </p:nvPr>
        </p:nvSpPr>
        <p:spPr>
          <a:xfrm>
            <a:off x="4648200" y="708184"/>
            <a:ext cx="6928103" cy="5514816"/>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14/11/2025</a:t>
            </a: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632134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údo com Imagem">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5156011" y="514175"/>
            <a:ext cx="6426389" cy="1315029"/>
          </a:xfrm>
        </p:spPr>
        <p:txBody>
          <a:bodyPr rtlCol="0" anchor="b"/>
          <a:lstStyle/>
          <a:p>
            <a:pPr rtl="0"/>
            <a:r>
              <a:rPr lang="pt-br"/>
              <a:t>Clique para editar o estilo de título Mestre</a:t>
            </a:r>
          </a:p>
        </p:txBody>
      </p:sp>
      <p:sp>
        <p:nvSpPr>
          <p:cNvPr id="14" name="Espaço Reservado para Imagem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0" y="1"/>
            <a:ext cx="4560454" cy="6858000"/>
          </a:xfrm>
          <a:custGeom>
            <a:avLst/>
            <a:gdLst>
              <a:gd name="connsiteX0" fmla="*/ 0 w 4560454"/>
              <a:gd name="connsiteY0" fmla="*/ 0 h 6858000"/>
              <a:gd name="connsiteX1" fmla="*/ 4560454 w 4560454"/>
              <a:gd name="connsiteY1" fmla="*/ 0 h 6858000"/>
              <a:gd name="connsiteX2" fmla="*/ 4560454 w 4560454"/>
              <a:gd name="connsiteY2" fmla="*/ 6858000 h 6858000"/>
              <a:gd name="connsiteX3" fmla="*/ 0 w 4560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0454" h="6858000">
                <a:moveTo>
                  <a:pt x="0" y="0"/>
                </a:moveTo>
                <a:lnTo>
                  <a:pt x="4560454" y="0"/>
                </a:lnTo>
                <a:lnTo>
                  <a:pt x="4560454"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l="-25190" r="-25190"/>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8" name="Espaço Reservado para Conteúdo 7">
            <a:extLst>
              <a:ext uri="{FF2B5EF4-FFF2-40B4-BE49-F238E27FC236}">
                <a16:creationId xmlns:a16="http://schemas.microsoft.com/office/drawing/2014/main" id="{818B74D6-CD72-B859-C229-60DB988B25E3}"/>
              </a:ext>
            </a:extLst>
          </p:cNvPr>
          <p:cNvSpPr>
            <a:spLocks noGrp="1"/>
          </p:cNvSpPr>
          <p:nvPr>
            <p:ph sz="quarter" idx="14"/>
          </p:nvPr>
        </p:nvSpPr>
        <p:spPr>
          <a:xfrm>
            <a:off x="5157368" y="1978488"/>
            <a:ext cx="6418935" cy="428558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9" name="Espaço Reservado para Rodapé 8">
            <a:extLst>
              <a:ext uri="{FF2B5EF4-FFF2-40B4-BE49-F238E27FC236}">
                <a16:creationId xmlns:a16="http://schemas.microsoft.com/office/drawing/2014/main" id="{C65BFCB1-FAA8-D03A-3B62-DCB2CF1CA112}"/>
              </a:ext>
            </a:extLst>
          </p:cNvPr>
          <p:cNvSpPr>
            <a:spLocks noGrp="1"/>
          </p:cNvSpPr>
          <p:nvPr>
            <p:ph type="ftr" sz="quarter" idx="16"/>
          </p:nvPr>
        </p:nvSpPr>
        <p:spPr>
          <a:xfrm>
            <a:off x="5156010" y="6343955"/>
            <a:ext cx="3364903" cy="365125"/>
          </a:xfrm>
        </p:spPr>
        <p:txBody>
          <a:bodyPr rtlCol="0"/>
          <a:lstStyle/>
          <a:p>
            <a:pPr rtl="0"/>
            <a:endParaRPr lang="en-US"/>
          </a:p>
        </p:txBody>
      </p:sp>
      <p:sp>
        <p:nvSpPr>
          <p:cNvPr id="4" name="Espaço Reservado para Data 3">
            <a:extLst>
              <a:ext uri="{FF2B5EF4-FFF2-40B4-BE49-F238E27FC236}">
                <a16:creationId xmlns:a16="http://schemas.microsoft.com/office/drawing/2014/main" id="{1E742B5C-5438-96A4-4A2A-AE939906F8A4}"/>
              </a:ext>
            </a:extLst>
          </p:cNvPr>
          <p:cNvSpPr>
            <a:spLocks noGrp="1"/>
          </p:cNvSpPr>
          <p:nvPr>
            <p:ph type="dt" sz="half" idx="15"/>
          </p:nvPr>
        </p:nvSpPr>
        <p:spPr>
          <a:xfrm>
            <a:off x="9030713" y="6343955"/>
            <a:ext cx="2060808" cy="365125"/>
          </a:xfrm>
        </p:spPr>
        <p:txBody>
          <a:bodyPr rtlCol="0"/>
          <a:lstStyle/>
          <a:p>
            <a:pPr rtl="0"/>
            <a:r>
              <a:rPr lang="en-US"/>
              <a:t>14/11/2025</a:t>
            </a:r>
          </a:p>
        </p:txBody>
      </p:sp>
      <p:sp>
        <p:nvSpPr>
          <p:cNvPr id="10" name="Espaço Reservado para o Número do Slide 9">
            <a:extLst>
              <a:ext uri="{FF2B5EF4-FFF2-40B4-BE49-F238E27FC236}">
                <a16:creationId xmlns:a16="http://schemas.microsoft.com/office/drawing/2014/main" id="{0A608994-46CD-AAE0-DCC4-A59D26254D84}"/>
              </a:ext>
            </a:extLst>
          </p:cNvPr>
          <p:cNvSpPr>
            <a:spLocks noGrp="1"/>
          </p:cNvSpPr>
          <p:nvPr>
            <p:ph type="sldNum" sz="quarter" idx="17"/>
          </p:nvPr>
        </p:nvSpPr>
        <p:spPr>
          <a:xfrm>
            <a:off x="11147096" y="6343955"/>
            <a:ext cx="429207" cy="365125"/>
          </a:xfrm>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834180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údo com Imagem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683319"/>
            <a:ext cx="6339541" cy="1143000"/>
          </a:xfrm>
        </p:spPr>
        <p:txBody>
          <a:bodyPr rtlCol="0" anchor="b"/>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612774" y="1975104"/>
            <a:ext cx="6339414" cy="4228997"/>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0" name="Espaço Reservado para Rodapé 9">
            <a:extLst>
              <a:ext uri="{FF2B5EF4-FFF2-40B4-BE49-F238E27FC236}">
                <a16:creationId xmlns:a16="http://schemas.microsoft.com/office/drawing/2014/main" id="{4515DEC4-C967-ABFB-73CF-0A90335332A4}"/>
              </a:ext>
            </a:extLst>
          </p:cNvPr>
          <p:cNvSpPr>
            <a:spLocks noGrp="1"/>
          </p:cNvSpPr>
          <p:nvPr>
            <p:ph type="ftr" sz="quarter" idx="16"/>
          </p:nvPr>
        </p:nvSpPr>
        <p:spPr>
          <a:xfrm>
            <a:off x="612774" y="6346865"/>
            <a:ext cx="2805405" cy="365125"/>
          </a:xfrm>
        </p:spPr>
        <p:txBody>
          <a:bodyPr rtlCol="0"/>
          <a:lstStyle/>
          <a:p>
            <a:pPr rtl="0"/>
            <a:endParaRPr lang="en-US"/>
          </a:p>
        </p:txBody>
      </p:sp>
      <p:sp>
        <p:nvSpPr>
          <p:cNvPr id="9" name="Espaço Reservado para Data 8">
            <a:extLst>
              <a:ext uri="{FF2B5EF4-FFF2-40B4-BE49-F238E27FC236}">
                <a16:creationId xmlns:a16="http://schemas.microsoft.com/office/drawing/2014/main" id="{81177663-FC76-DF36-EEB7-5BE4C6C82F3A}"/>
              </a:ext>
            </a:extLst>
          </p:cNvPr>
          <p:cNvSpPr>
            <a:spLocks noGrp="1"/>
          </p:cNvSpPr>
          <p:nvPr>
            <p:ph type="dt" sz="half" idx="15"/>
          </p:nvPr>
        </p:nvSpPr>
        <p:spPr>
          <a:xfrm>
            <a:off x="4886895" y="6346865"/>
            <a:ext cx="1607270" cy="365125"/>
          </a:xfrm>
        </p:spPr>
        <p:txBody>
          <a:bodyPr rtlCol="0"/>
          <a:lstStyle/>
          <a:p>
            <a:pPr rtl="0"/>
            <a:r>
              <a:rPr lang="en-US"/>
              <a:t>14/11/2025</a:t>
            </a:r>
          </a:p>
        </p:txBody>
      </p:sp>
      <p:sp>
        <p:nvSpPr>
          <p:cNvPr id="12" name="Espaço Reservado para o Número do Slide 11">
            <a:extLst>
              <a:ext uri="{FF2B5EF4-FFF2-40B4-BE49-F238E27FC236}">
                <a16:creationId xmlns:a16="http://schemas.microsoft.com/office/drawing/2014/main" id="{A5A5085F-BE80-B110-AA1F-9DD0919E27D7}"/>
              </a:ext>
            </a:extLst>
          </p:cNvPr>
          <p:cNvSpPr>
            <a:spLocks noGrp="1"/>
          </p:cNvSpPr>
          <p:nvPr>
            <p:ph type="sldNum" sz="quarter" idx="17"/>
          </p:nvPr>
        </p:nvSpPr>
        <p:spPr>
          <a:xfrm>
            <a:off x="6530932" y="6346865"/>
            <a:ext cx="429207" cy="365125"/>
          </a:xfrm>
        </p:spPr>
        <p:txBody>
          <a:bodyPr rtlCol="0"/>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624831" y="0"/>
            <a:ext cx="4567169" cy="6858000"/>
          </a:xfrm>
          <a:blipFill>
            <a:blip r:embed="rId2">
              <a:alphaModFix amt="70000"/>
              <a:extLst>
                <a:ext uri="{28A0092B-C50C-407E-A947-70E740481C1C}">
                  <a14:useLocalDpi xmlns:a14="http://schemas.microsoft.com/office/drawing/2010/main" val="0"/>
                </a:ext>
              </a:extLst>
            </a:blip>
            <a:srcRect/>
            <a:stretch>
              <a:fillRect l="-25079" r="-25079"/>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Tree>
    <p:extLst>
      <p:ext uri="{BB962C8B-B14F-4D97-AF65-F5344CB8AC3E}">
        <p14:creationId xmlns:p14="http://schemas.microsoft.com/office/powerpoint/2010/main" val="2144253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údo com Imagem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632168" y="555536"/>
            <a:ext cx="6950232" cy="932688"/>
          </a:xfrm>
        </p:spPr>
        <p:txBody>
          <a:bodyPr rtlCol="0" anchor="b"/>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023360" cy="6858000"/>
          </a:xfrm>
          <a:blipFill>
            <a:blip r:embed="rId2">
              <a:alphaModFix amt="70000"/>
              <a:extLst>
                <a:ext uri="{28A0092B-C50C-407E-A947-70E740481C1C}">
                  <a14:useLocalDpi xmlns:a14="http://schemas.microsoft.com/office/drawing/2010/main" val="0"/>
                </a:ext>
              </a:extLst>
            </a:blip>
            <a:srcRect/>
            <a:stretch>
              <a:fillRect l="-35227" r="-35227"/>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8" name="Espaço Reservado para Conteúdo 7">
            <a:extLst>
              <a:ext uri="{FF2B5EF4-FFF2-40B4-BE49-F238E27FC236}">
                <a16:creationId xmlns:a16="http://schemas.microsoft.com/office/drawing/2014/main" id="{818B74D6-CD72-B859-C229-60DB988B25E3}"/>
              </a:ext>
            </a:extLst>
          </p:cNvPr>
          <p:cNvSpPr>
            <a:spLocks noGrp="1"/>
          </p:cNvSpPr>
          <p:nvPr>
            <p:ph sz="quarter" idx="14"/>
          </p:nvPr>
        </p:nvSpPr>
        <p:spPr>
          <a:xfrm>
            <a:off x="4632168" y="1627632"/>
            <a:ext cx="6950232" cy="4686224"/>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Rodapé 3">
            <a:extLst>
              <a:ext uri="{FF2B5EF4-FFF2-40B4-BE49-F238E27FC236}">
                <a16:creationId xmlns:a16="http://schemas.microsoft.com/office/drawing/2014/main" id="{5446E4B5-B423-4137-0255-D68BAC85BE95}"/>
              </a:ext>
            </a:extLst>
          </p:cNvPr>
          <p:cNvSpPr>
            <a:spLocks noGrp="1"/>
          </p:cNvSpPr>
          <p:nvPr>
            <p:ph type="ftr" sz="quarter" idx="16"/>
          </p:nvPr>
        </p:nvSpPr>
        <p:spPr>
          <a:xfrm>
            <a:off x="4632168" y="6343955"/>
            <a:ext cx="3422906" cy="365125"/>
          </a:xfrm>
        </p:spPr>
        <p:txBody>
          <a:bodyPr rtlCol="0"/>
          <a:lstStyle/>
          <a:p>
            <a:pPr rtl="0"/>
            <a:endParaRPr lang="en-US"/>
          </a:p>
        </p:txBody>
      </p:sp>
      <p:sp>
        <p:nvSpPr>
          <p:cNvPr id="3" name="Espaço Reservado para Data 2">
            <a:extLst>
              <a:ext uri="{FF2B5EF4-FFF2-40B4-BE49-F238E27FC236}">
                <a16:creationId xmlns:a16="http://schemas.microsoft.com/office/drawing/2014/main" id="{F0BFB53A-8FDF-F131-DCF2-D7BECE95381F}"/>
              </a:ext>
            </a:extLst>
          </p:cNvPr>
          <p:cNvSpPr>
            <a:spLocks noGrp="1"/>
          </p:cNvSpPr>
          <p:nvPr>
            <p:ph type="dt" sz="half" idx="15"/>
          </p:nvPr>
        </p:nvSpPr>
        <p:spPr>
          <a:xfrm>
            <a:off x="8945699" y="6343955"/>
            <a:ext cx="2150873" cy="365125"/>
          </a:xfrm>
        </p:spPr>
        <p:txBody>
          <a:bodyPr rtlCol="0"/>
          <a:lstStyle/>
          <a:p>
            <a:pPr rtl="0"/>
            <a:r>
              <a:rPr lang="en-US"/>
              <a:t>14/11/2025</a:t>
            </a:r>
          </a:p>
        </p:txBody>
      </p:sp>
      <p:sp>
        <p:nvSpPr>
          <p:cNvPr id="9" name="Espaço Reservado para o Número do Slide 8">
            <a:extLst>
              <a:ext uri="{FF2B5EF4-FFF2-40B4-BE49-F238E27FC236}">
                <a16:creationId xmlns:a16="http://schemas.microsoft.com/office/drawing/2014/main" id="{79FEC5A8-0DCB-9EEB-83E2-0411804C543D}"/>
              </a:ext>
            </a:extLst>
          </p:cNvPr>
          <p:cNvSpPr>
            <a:spLocks noGrp="1"/>
          </p:cNvSpPr>
          <p:nvPr>
            <p:ph type="sldNum" sz="quarter" idx="17"/>
          </p:nvPr>
        </p:nvSpPr>
        <p:spPr>
          <a:xfrm>
            <a:off x="11147096" y="6343955"/>
            <a:ext cx="429207" cy="365125"/>
          </a:xfrm>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72868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p:txBody>
          <a:bodyPr rtlCol="0" anchor="b"/>
          <a:lstStyle/>
          <a:p>
            <a:pPr rtl="0"/>
            <a:r>
              <a:rPr lang="pt-br"/>
              <a:t>Clique para editar o estilo de título Mestre</a:t>
            </a:r>
          </a:p>
        </p:txBody>
      </p:sp>
      <p:sp>
        <p:nvSpPr>
          <p:cNvPr id="3" name="Espaço Reservado para Conteúdo 2">
            <a:extLst>
              <a:ext uri="{FF2B5EF4-FFF2-40B4-BE49-F238E27FC236}">
                <a16:creationId xmlns:a16="http://schemas.microsoft.com/office/drawing/2014/main" id="{6C2DD052-3E45-E789-01F8-33250024ECBD}"/>
              </a:ext>
            </a:extLst>
          </p:cNvPr>
          <p:cNvSpPr>
            <a:spLocks noGrp="1"/>
          </p:cNvSpPr>
          <p:nvPr>
            <p:ph idx="1"/>
          </p:nvPr>
        </p:nvSpPr>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14/11/2025</a:t>
            </a: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1756980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údo com Imagem 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552478"/>
            <a:ext cx="6858000" cy="932688"/>
          </a:xfrm>
        </p:spPr>
        <p:txBody>
          <a:bodyPr rtlCol="0" anchor="b"/>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612647" y="1627632"/>
            <a:ext cx="6858000" cy="453537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6870"/>
            <a:ext cx="2805405" cy="365125"/>
          </a:xfrm>
        </p:spPr>
        <p:txBody>
          <a:bodyPr rtlCol="0"/>
          <a:lstStyle/>
          <a:p>
            <a:pPr rtl="0"/>
            <a:endParaRPr lang="en-US"/>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4115853" y="6346870"/>
            <a:ext cx="2925587" cy="365125"/>
          </a:xfrm>
        </p:spPr>
        <p:txBody>
          <a:bodyPr rtlCol="0"/>
          <a:lstStyle/>
          <a:p>
            <a:pPr rtl="0"/>
            <a:r>
              <a:rPr lang="en-US"/>
              <a:t>14/11/2025</a:t>
            </a:r>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346870"/>
            <a:ext cx="429207" cy="365125"/>
          </a:xfrm>
        </p:spPr>
        <p:txBody>
          <a:bodyPr rtlCol="0"/>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a:blip r:embed="rId2">
              <a:alphaModFix amt="70000"/>
              <a:extLst>
                <a:ext uri="{28A0092B-C50C-407E-A947-70E740481C1C}">
                  <a14:useLocalDpi xmlns:a14="http://schemas.microsoft.com/office/drawing/2010/main" val="0"/>
                </a:ext>
              </a:extLst>
            </a:blip>
            <a:srcRect/>
            <a:stretch>
              <a:fillRect l="-33629" r="-33629"/>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Tree>
    <p:extLst>
      <p:ext uri="{BB962C8B-B14F-4D97-AF65-F5344CB8AC3E}">
        <p14:creationId xmlns:p14="http://schemas.microsoft.com/office/powerpoint/2010/main" val="981568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údo com Imagem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7094553" y="499533"/>
            <a:ext cx="4477512" cy="1328932"/>
          </a:xfrm>
        </p:spPr>
        <p:txBody>
          <a:bodyPr rtlCol="0" anchor="b">
            <a:normAutofit/>
          </a:bodyPr>
          <a:lstStyle>
            <a:lvl1pPr>
              <a:defRPr sz="2800"/>
            </a:lvl1pPr>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6492240" cy="6858000"/>
          </a:xfrm>
          <a:blipFill>
            <a:blip r:embed="rId2">
              <a:alphaModFix amt="70000"/>
              <a:extLst>
                <a:ext uri="{28A0092B-C50C-407E-A947-70E740481C1C}">
                  <a14:useLocalDpi xmlns:a14="http://schemas.microsoft.com/office/drawing/2010/main" val="0"/>
                </a:ext>
              </a:extLst>
            </a:blip>
            <a:srcRect/>
            <a:stretch>
              <a:fillRect l="-2817" r="-2817"/>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8" name="Espaço Reservado para Conteúdo 7">
            <a:extLst>
              <a:ext uri="{FF2B5EF4-FFF2-40B4-BE49-F238E27FC236}">
                <a16:creationId xmlns:a16="http://schemas.microsoft.com/office/drawing/2014/main" id="{7FF0220E-48F8-B4D9-19DE-7B457C3C221C}"/>
              </a:ext>
            </a:extLst>
          </p:cNvPr>
          <p:cNvSpPr>
            <a:spLocks noGrp="1"/>
          </p:cNvSpPr>
          <p:nvPr>
            <p:ph sz="quarter" idx="14"/>
          </p:nvPr>
        </p:nvSpPr>
        <p:spPr>
          <a:xfrm>
            <a:off x="7104889" y="1975104"/>
            <a:ext cx="4477512" cy="4282573"/>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7104889" y="6343955"/>
            <a:ext cx="2105099" cy="365125"/>
          </a:xfrm>
        </p:spPr>
        <p:txBody>
          <a:bodyPr rtlCol="0"/>
          <a:lstStyle/>
          <a:p>
            <a:pPr rtl="0"/>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p:spPr>
        <p:txBody>
          <a:bodyPr rtlCol="0"/>
          <a:lstStyle>
            <a:lvl1pPr>
              <a:defRPr>
                <a:solidFill>
                  <a:schemeClr val="tx1"/>
                </a:solidFill>
                <a:effectLst/>
              </a:defRPr>
            </a:lvl1pPr>
          </a:lstStyle>
          <a:p>
            <a:pPr rtl="0"/>
            <a:r>
              <a:rPr lang="en-US"/>
              <a:t>14/11/2025</a:t>
            </a: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2046879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údo com Imagem 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9" y="538716"/>
            <a:ext cx="4494189" cy="1288169"/>
          </a:xfrm>
        </p:spPr>
        <p:txBody>
          <a:bodyPr rtlCol="0" anchor="b">
            <a:normAutofit/>
          </a:bodyPr>
          <a:lstStyle>
            <a:lvl1pPr>
              <a:defRPr sz="2800"/>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747AED59-1A26-9C13-8482-7857E7DEFE52}"/>
              </a:ext>
            </a:extLst>
          </p:cNvPr>
          <p:cNvSpPr>
            <a:spLocks noGrp="1"/>
          </p:cNvSpPr>
          <p:nvPr>
            <p:ph sz="quarter" idx="14"/>
          </p:nvPr>
        </p:nvSpPr>
        <p:spPr>
          <a:xfrm>
            <a:off x="612775" y="1975104"/>
            <a:ext cx="4494063" cy="4156956"/>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612776" y="6343955"/>
            <a:ext cx="2098620" cy="365125"/>
          </a:xfrm>
        </p:spPr>
        <p:txBody>
          <a:bodyPr rtlCol="0"/>
          <a:lstStyle>
            <a:lvl1pPr>
              <a:defRPr>
                <a:solidFill>
                  <a:schemeClr val="tx1"/>
                </a:solidFill>
                <a:effectLst/>
              </a:defRPr>
            </a:lvl1pPr>
          </a:lstStyle>
          <a:p>
            <a:pPr rtl="0"/>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3213651" y="6343955"/>
            <a:ext cx="1573037" cy="365125"/>
          </a:xfrm>
        </p:spPr>
        <p:txBody>
          <a:bodyPr rtlCol="0"/>
          <a:lstStyle/>
          <a:p>
            <a:pPr rtl="0"/>
            <a:r>
              <a:rPr lang="en-US"/>
              <a:t>14/11/2025</a:t>
            </a: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4796658" y="6343955"/>
            <a:ext cx="429207" cy="365125"/>
          </a:xfrm>
        </p:spPr>
        <p:txBody>
          <a:bodyPr rtlCol="0"/>
          <a:lstStyle>
            <a:lvl1pPr>
              <a:defRPr>
                <a:solidFill>
                  <a:schemeClr val="tx1"/>
                </a:solidFill>
                <a:effectLst/>
              </a:defRPr>
            </a:lvl1pPr>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658928" y="0"/>
            <a:ext cx="6533072" cy="6858000"/>
          </a:xfrm>
          <a:blipFill>
            <a:blip r:embed="rId2">
              <a:alphaModFix amt="70000"/>
              <a:extLst>
                <a:ext uri="{28A0092B-C50C-407E-A947-70E740481C1C}">
                  <a14:useLocalDpi xmlns:a14="http://schemas.microsoft.com/office/drawing/2010/main" val="0"/>
                </a:ext>
              </a:extLst>
            </a:blip>
            <a:srcRect/>
            <a:stretch>
              <a:fillRect l="-2487" r="-2487"/>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Tree>
    <p:extLst>
      <p:ext uri="{BB962C8B-B14F-4D97-AF65-F5344CB8AC3E}">
        <p14:creationId xmlns:p14="http://schemas.microsoft.com/office/powerpoint/2010/main" val="28009524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údo com Imagem 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8212663" y="500039"/>
            <a:ext cx="3363514" cy="1667226"/>
          </a:xfrm>
        </p:spPr>
        <p:txBody>
          <a:bodyPr rtlCol="0" anchor="b">
            <a:normAutofit/>
          </a:bodyPr>
          <a:lstStyle>
            <a:lvl1pPr>
              <a:defRPr sz="2800"/>
            </a:lvl1pPr>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584144" cy="6858000"/>
          </a:xfrm>
          <a:blipFill>
            <a:blip r:embed="rId2">
              <a:alphaModFix amt="70000"/>
              <a:extLst>
                <a:ext uri="{28A0092B-C50C-407E-A947-70E740481C1C}">
                  <a14:useLocalDpi xmlns:a14="http://schemas.microsoft.com/office/drawing/2010/main" val="0"/>
                </a:ext>
              </a:extLst>
            </a:blip>
            <a:srcRect/>
            <a:stretch>
              <a:fillRect t="-5294" b="-5294"/>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8" name="Espaço Reservado para Conteúdo 7">
            <a:extLst>
              <a:ext uri="{FF2B5EF4-FFF2-40B4-BE49-F238E27FC236}">
                <a16:creationId xmlns:a16="http://schemas.microsoft.com/office/drawing/2014/main" id="{747AED59-1A26-9C13-8482-7857E7DEFE52}"/>
              </a:ext>
            </a:extLst>
          </p:cNvPr>
          <p:cNvSpPr>
            <a:spLocks noGrp="1"/>
          </p:cNvSpPr>
          <p:nvPr>
            <p:ph sz="quarter" idx="14"/>
          </p:nvPr>
        </p:nvSpPr>
        <p:spPr>
          <a:xfrm>
            <a:off x="8212790" y="2315569"/>
            <a:ext cx="3363513" cy="3854643"/>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9" name="Espaço Reservado para Rodapé 8">
            <a:extLst>
              <a:ext uri="{FF2B5EF4-FFF2-40B4-BE49-F238E27FC236}">
                <a16:creationId xmlns:a16="http://schemas.microsoft.com/office/drawing/2014/main" id="{B09198F5-FF38-389C-E060-120AC6301809}"/>
              </a:ext>
            </a:extLst>
          </p:cNvPr>
          <p:cNvSpPr>
            <a:spLocks noGrp="1"/>
          </p:cNvSpPr>
          <p:nvPr>
            <p:ph type="ftr" sz="quarter" idx="16"/>
          </p:nvPr>
        </p:nvSpPr>
        <p:spPr>
          <a:xfrm>
            <a:off x="8212663" y="6343955"/>
            <a:ext cx="2012061" cy="365125"/>
          </a:xfrm>
        </p:spPr>
        <p:txBody>
          <a:bodyPr rtlCol="0"/>
          <a:lstStyle/>
          <a:p>
            <a:pPr rtl="0"/>
            <a:endParaRPr lang="en-US"/>
          </a:p>
        </p:txBody>
      </p:sp>
      <p:sp>
        <p:nvSpPr>
          <p:cNvPr id="4" name="Espaço Reservado para Data 3">
            <a:extLst>
              <a:ext uri="{FF2B5EF4-FFF2-40B4-BE49-F238E27FC236}">
                <a16:creationId xmlns:a16="http://schemas.microsoft.com/office/drawing/2014/main" id="{15305F20-8340-4F06-2EA5-4D05FFED4587}"/>
              </a:ext>
            </a:extLst>
          </p:cNvPr>
          <p:cNvSpPr>
            <a:spLocks noGrp="1"/>
          </p:cNvSpPr>
          <p:nvPr>
            <p:ph type="dt" sz="half" idx="15"/>
          </p:nvPr>
        </p:nvSpPr>
        <p:spPr>
          <a:xfrm>
            <a:off x="10224724" y="6343955"/>
            <a:ext cx="922372" cy="365125"/>
          </a:xfrm>
        </p:spPr>
        <p:txBody>
          <a:bodyPr rtlCol="0"/>
          <a:lstStyle/>
          <a:p>
            <a:pPr rtl="0"/>
            <a:r>
              <a:rPr lang="en-US"/>
              <a:t>14/11/2025</a:t>
            </a:r>
          </a:p>
        </p:txBody>
      </p:sp>
      <p:sp>
        <p:nvSpPr>
          <p:cNvPr id="10" name="Espaço Reservado para o Número do Slide 9">
            <a:extLst>
              <a:ext uri="{FF2B5EF4-FFF2-40B4-BE49-F238E27FC236}">
                <a16:creationId xmlns:a16="http://schemas.microsoft.com/office/drawing/2014/main" id="{4963CA08-6B63-DC1E-8CB3-C323C9040122}"/>
              </a:ext>
            </a:extLst>
          </p:cNvPr>
          <p:cNvSpPr>
            <a:spLocks noGrp="1"/>
          </p:cNvSpPr>
          <p:nvPr>
            <p:ph type="sldNum" sz="quarter" idx="17"/>
          </p:nvPr>
        </p:nvSpPr>
        <p:spPr>
          <a:xfrm>
            <a:off x="11147096" y="6343955"/>
            <a:ext cx="429207" cy="365125"/>
          </a:xfrm>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4258905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údo com Imagem 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5697" y="500039"/>
            <a:ext cx="3363514" cy="1667226"/>
          </a:xfrm>
        </p:spPr>
        <p:txBody>
          <a:bodyPr rtlCol="0" anchor="b">
            <a:normAutofit/>
          </a:bodyPr>
          <a:lstStyle>
            <a:lvl1pPr>
              <a:defRPr sz="2800"/>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747AED59-1A26-9C13-8482-7857E7DEFE52}"/>
              </a:ext>
            </a:extLst>
          </p:cNvPr>
          <p:cNvSpPr>
            <a:spLocks noGrp="1"/>
          </p:cNvSpPr>
          <p:nvPr>
            <p:ph sz="quarter" idx="14"/>
          </p:nvPr>
        </p:nvSpPr>
        <p:spPr>
          <a:xfrm>
            <a:off x="615824" y="2315569"/>
            <a:ext cx="3363513" cy="3814887"/>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9" name="Espaço Reservado para Rodapé 8">
            <a:extLst>
              <a:ext uri="{FF2B5EF4-FFF2-40B4-BE49-F238E27FC236}">
                <a16:creationId xmlns:a16="http://schemas.microsoft.com/office/drawing/2014/main" id="{B09198F5-FF38-389C-E060-120AC6301809}"/>
              </a:ext>
            </a:extLst>
          </p:cNvPr>
          <p:cNvSpPr>
            <a:spLocks noGrp="1"/>
          </p:cNvSpPr>
          <p:nvPr>
            <p:ph type="ftr" sz="quarter" idx="16"/>
          </p:nvPr>
        </p:nvSpPr>
        <p:spPr>
          <a:xfrm>
            <a:off x="615697" y="6343955"/>
            <a:ext cx="1637337" cy="365125"/>
          </a:xfrm>
        </p:spPr>
        <p:txBody>
          <a:bodyPr rtlCol="0"/>
          <a:lstStyle/>
          <a:p>
            <a:pPr rtl="0"/>
            <a:endParaRPr lang="en-US"/>
          </a:p>
        </p:txBody>
      </p:sp>
      <p:sp>
        <p:nvSpPr>
          <p:cNvPr id="4" name="Espaço Reservado para Data 3">
            <a:extLst>
              <a:ext uri="{FF2B5EF4-FFF2-40B4-BE49-F238E27FC236}">
                <a16:creationId xmlns:a16="http://schemas.microsoft.com/office/drawing/2014/main" id="{15305F20-8340-4F06-2EA5-4D05FFED4587}"/>
              </a:ext>
            </a:extLst>
          </p:cNvPr>
          <p:cNvSpPr>
            <a:spLocks noGrp="1"/>
          </p:cNvSpPr>
          <p:nvPr>
            <p:ph type="dt" sz="half" idx="15"/>
          </p:nvPr>
        </p:nvSpPr>
        <p:spPr>
          <a:xfrm>
            <a:off x="2703447" y="6343955"/>
            <a:ext cx="949766" cy="365125"/>
          </a:xfrm>
        </p:spPr>
        <p:txBody>
          <a:bodyPr rtlCol="0"/>
          <a:lstStyle/>
          <a:p>
            <a:pPr rtl="0"/>
            <a:r>
              <a:rPr lang="en-US"/>
              <a:t>14/11/2025</a:t>
            </a:r>
          </a:p>
        </p:txBody>
      </p:sp>
      <p:sp>
        <p:nvSpPr>
          <p:cNvPr id="10" name="Espaço Reservado para o Número do Slide 9">
            <a:extLst>
              <a:ext uri="{FF2B5EF4-FFF2-40B4-BE49-F238E27FC236}">
                <a16:creationId xmlns:a16="http://schemas.microsoft.com/office/drawing/2014/main" id="{4963CA08-6B63-DC1E-8CB3-C323C9040122}"/>
              </a:ext>
            </a:extLst>
          </p:cNvPr>
          <p:cNvSpPr>
            <a:spLocks noGrp="1"/>
          </p:cNvSpPr>
          <p:nvPr>
            <p:ph type="sldNum" sz="quarter" idx="17"/>
          </p:nvPr>
        </p:nvSpPr>
        <p:spPr>
          <a:xfrm>
            <a:off x="3653213" y="6343955"/>
            <a:ext cx="429207" cy="365125"/>
          </a:xfrm>
        </p:spPr>
        <p:txBody>
          <a:bodyPr rtlCol="0"/>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607856" y="0"/>
            <a:ext cx="7584144" cy="6858000"/>
          </a:xfrm>
          <a:blipFill>
            <a:blip r:embed="rId2">
              <a:alphaModFix amt="70000"/>
              <a:extLst>
                <a:ext uri="{28A0092B-C50C-407E-A947-70E740481C1C}">
                  <a14:useLocalDpi xmlns:a14="http://schemas.microsoft.com/office/drawing/2010/main" val="0"/>
                </a:ext>
              </a:extLst>
            </a:blip>
            <a:srcRect/>
            <a:stretch>
              <a:fillRect t="-5294" b="-5294"/>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Tree>
    <p:extLst>
      <p:ext uri="{BB962C8B-B14F-4D97-AF65-F5344CB8AC3E}">
        <p14:creationId xmlns:p14="http://schemas.microsoft.com/office/powerpoint/2010/main" val="39602067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údo com Imagem 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8888061" y="990511"/>
            <a:ext cx="2699254" cy="1858941"/>
          </a:xfrm>
        </p:spPr>
        <p:txBody>
          <a:bodyPr rtlCol="0" anchor="b"/>
          <a:lstStyle/>
          <a:p>
            <a:pPr rtl="0"/>
            <a:r>
              <a:rPr lang="pt-br"/>
              <a:t>Clique para editar o estilo de título Mestre</a:t>
            </a:r>
          </a:p>
        </p:txBody>
      </p:sp>
      <p:sp>
        <p:nvSpPr>
          <p:cNvPr id="10" name="Espaço Reservado para Imagem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0"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t="-10705" b="-10705"/>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8" name="Espaço Reservado para Conteúdo 7">
            <a:extLst>
              <a:ext uri="{FF2B5EF4-FFF2-40B4-BE49-F238E27FC236}">
                <a16:creationId xmlns:a16="http://schemas.microsoft.com/office/drawing/2014/main" id="{6E0D00CE-C191-6DE5-9D82-7EFB59BC3739}"/>
              </a:ext>
            </a:extLst>
          </p:cNvPr>
          <p:cNvSpPr>
            <a:spLocks noGrp="1"/>
          </p:cNvSpPr>
          <p:nvPr>
            <p:ph sz="quarter" idx="14"/>
          </p:nvPr>
        </p:nvSpPr>
        <p:spPr>
          <a:xfrm>
            <a:off x="8889055" y="3011335"/>
            <a:ext cx="2693346"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8888061" y="6343955"/>
            <a:ext cx="1404460" cy="365125"/>
          </a:xfrm>
        </p:spPr>
        <p:txBody>
          <a:bodyPr rtlCol="0"/>
          <a:lstStyle/>
          <a:p>
            <a:pPr rtl="0"/>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292522" y="6343955"/>
            <a:ext cx="854573" cy="365125"/>
          </a:xfrm>
        </p:spPr>
        <p:txBody>
          <a:bodyPr rtlCol="0"/>
          <a:lstStyle>
            <a:lvl1pPr>
              <a:defRPr>
                <a:solidFill>
                  <a:schemeClr val="tx1"/>
                </a:solidFill>
                <a:effectLst/>
              </a:defRPr>
            </a:lvl1pPr>
          </a:lstStyle>
          <a:p>
            <a:pPr rtl="0"/>
            <a:r>
              <a:rPr lang="en-US"/>
              <a:t>14/11/2025</a:t>
            </a: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20366913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údo com Imagem 1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5697" y="990511"/>
            <a:ext cx="2699254" cy="1858941"/>
          </a:xfrm>
        </p:spPr>
        <p:txBody>
          <a:bodyPr rtlCol="0" anchor="b"/>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6E0D00CE-C191-6DE5-9D82-7EFB59BC3739}"/>
              </a:ext>
            </a:extLst>
          </p:cNvPr>
          <p:cNvSpPr>
            <a:spLocks noGrp="1"/>
          </p:cNvSpPr>
          <p:nvPr>
            <p:ph sz="quarter" idx="14"/>
          </p:nvPr>
        </p:nvSpPr>
        <p:spPr>
          <a:xfrm>
            <a:off x="616691" y="3011335"/>
            <a:ext cx="2693346"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615697" y="6343955"/>
            <a:ext cx="1404460" cy="365125"/>
          </a:xfrm>
        </p:spPr>
        <p:txBody>
          <a:bodyPr rtlCol="0"/>
          <a:lstStyle/>
          <a:p>
            <a:pPr rtl="0"/>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606165" y="6343955"/>
            <a:ext cx="1597578" cy="365125"/>
          </a:xfrm>
        </p:spPr>
        <p:txBody>
          <a:bodyPr rtlCol="0"/>
          <a:lstStyle>
            <a:lvl1pPr>
              <a:defRPr>
                <a:solidFill>
                  <a:schemeClr val="tx1"/>
                </a:solidFill>
                <a:effectLst/>
              </a:defRPr>
            </a:lvl1pPr>
          </a:lstStyle>
          <a:p>
            <a:pPr rtl="0"/>
            <a:r>
              <a:rPr lang="en-US"/>
              <a:t>14/11/2025</a:t>
            </a: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3203743" y="6343955"/>
            <a:ext cx="429207" cy="365125"/>
          </a:xfrm>
        </p:spPr>
        <p:txBody>
          <a:bodyPr rtlCol="0"/>
          <a:lstStyle/>
          <a:p>
            <a:pPr rtl="0"/>
            <a:fld id="{AEAA3239-9EA4-4A65-A281-97F994456D9F}" type="slidenum">
              <a:rPr lang="en-US" smtClean="0"/>
              <a:t>‹nº›</a:t>
            </a:fld>
            <a:endParaRPr lang="en-US"/>
          </a:p>
        </p:txBody>
      </p:sp>
      <p:sp>
        <p:nvSpPr>
          <p:cNvPr id="10" name="Espaço Reservado para Imagem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3865677"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t="-10705" b="-10705"/>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Tree>
    <p:extLst>
      <p:ext uri="{BB962C8B-B14F-4D97-AF65-F5344CB8AC3E}">
        <p14:creationId xmlns:p14="http://schemas.microsoft.com/office/powerpoint/2010/main" val="6128913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údo com Imagem 1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6" y="5012268"/>
            <a:ext cx="4019522" cy="1127275"/>
          </a:xfrm>
        </p:spPr>
        <p:txBody>
          <a:bodyPr rtlCol="0" anchor="t">
            <a:normAutofit/>
          </a:bodyPr>
          <a:lstStyle>
            <a:lvl1pPr>
              <a:defRPr sz="2800"/>
            </a:lvl1pPr>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4635132"/>
          </a:xfrm>
          <a:blipFill>
            <a:blip r:embed="rId2">
              <a:alphaModFix amt="70000"/>
              <a:extLst>
                <a:ext uri="{28A0092B-C50C-407E-A947-70E740481C1C}">
                  <a14:useLocalDpi xmlns:a14="http://schemas.microsoft.com/office/drawing/2010/main" val="0"/>
                </a:ext>
              </a:extLst>
            </a:blip>
            <a:srcRect/>
            <a:stretch>
              <a:fillRect t="-24092" b="-51264"/>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8" name="Espaço Reservado para Conteúdo 7">
            <a:extLst>
              <a:ext uri="{FF2B5EF4-FFF2-40B4-BE49-F238E27FC236}">
                <a16:creationId xmlns:a16="http://schemas.microsoft.com/office/drawing/2014/main" id="{C3D15418-1E32-0501-0E66-54FC2DD08E39}"/>
              </a:ext>
            </a:extLst>
          </p:cNvPr>
          <p:cNvSpPr>
            <a:spLocks noGrp="1"/>
          </p:cNvSpPr>
          <p:nvPr>
            <p:ph sz="quarter" idx="14"/>
          </p:nvPr>
        </p:nvSpPr>
        <p:spPr>
          <a:xfrm>
            <a:off x="5156009" y="5012267"/>
            <a:ext cx="6426391" cy="124157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14/11/2025</a:t>
            </a: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29371966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údo com Imagem 12">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6" y="3880757"/>
            <a:ext cx="3044954" cy="2245126"/>
          </a:xfrm>
        </p:spPr>
        <p:txBody>
          <a:bodyPr rtlCol="0" anchor="t">
            <a:normAutofit/>
          </a:bodyPr>
          <a:lstStyle>
            <a:lvl1pPr>
              <a:defRPr sz="2800"/>
            </a:lvl1pPr>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443331"/>
          </a:xfrm>
          <a:blipFill>
            <a:blip r:embed="rId3">
              <a:alphaModFix amt="70000"/>
              <a:extLst>
                <a:ext uri="{28A0092B-C50C-407E-A947-70E740481C1C}">
                  <a14:useLocalDpi xmlns:a14="http://schemas.microsoft.com/office/drawing/2010/main" val="0"/>
                </a:ext>
              </a:extLst>
            </a:blip>
            <a:srcRect/>
            <a:stretch>
              <a:fillRect t="-58144" b="-77906"/>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8" name="Espaço Reservado para Conteúdo 7">
            <a:extLst>
              <a:ext uri="{FF2B5EF4-FFF2-40B4-BE49-F238E27FC236}">
                <a16:creationId xmlns:a16="http://schemas.microsoft.com/office/drawing/2014/main" id="{C3D15418-1E32-0501-0E66-54FC2DD08E39}"/>
              </a:ext>
            </a:extLst>
          </p:cNvPr>
          <p:cNvSpPr>
            <a:spLocks noGrp="1"/>
          </p:cNvSpPr>
          <p:nvPr>
            <p:ph sz="quarter" idx="14"/>
          </p:nvPr>
        </p:nvSpPr>
        <p:spPr>
          <a:xfrm>
            <a:off x="4122370" y="3880757"/>
            <a:ext cx="7460029" cy="2443843"/>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14/11/2025</a:t>
            </a: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301381488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údo com Imagem 1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09600" y="707477"/>
            <a:ext cx="3021873" cy="1773540"/>
          </a:xfrm>
        </p:spPr>
        <p:txBody>
          <a:bodyPr rtlCol="0" anchor="t">
            <a:normAutofit/>
          </a:bodyPr>
          <a:lstStyle>
            <a:lvl1pPr>
              <a:defRPr sz="2800"/>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C3D15418-1E32-0501-0E66-54FC2DD08E39}"/>
              </a:ext>
            </a:extLst>
          </p:cNvPr>
          <p:cNvSpPr>
            <a:spLocks noGrp="1"/>
          </p:cNvSpPr>
          <p:nvPr>
            <p:ph sz="quarter" idx="14"/>
          </p:nvPr>
        </p:nvSpPr>
        <p:spPr>
          <a:xfrm>
            <a:off x="4122370" y="707476"/>
            <a:ext cx="7460029" cy="2330455"/>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609600" y="3135210"/>
            <a:ext cx="2791027" cy="365125"/>
          </a:xfrm>
        </p:spPr>
        <p:txBody>
          <a:bodyPr rtlCol="0"/>
          <a:lstStyle/>
          <a:p>
            <a:pPr rtl="0"/>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9565894" y="3135210"/>
            <a:ext cx="1559379" cy="365125"/>
          </a:xfrm>
        </p:spPr>
        <p:txBody>
          <a:bodyPr rtlCol="0"/>
          <a:lstStyle/>
          <a:p>
            <a:pPr rtl="0"/>
            <a:r>
              <a:rPr lang="en-US"/>
              <a:t>14/11/2025</a:t>
            </a: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5151" y="3135210"/>
            <a:ext cx="429207" cy="365125"/>
          </a:xfrm>
        </p:spPr>
        <p:txBody>
          <a:bodyPr rtlCol="0"/>
          <a:lstStyle/>
          <a:p>
            <a:pPr rtl="0"/>
            <a:fld id="{AEAA3239-9EA4-4A65-A281-97F994456D9F}" type="slidenum">
              <a:rPr lang="en-US" smtClean="0"/>
              <a:t>‹nº›</a:t>
            </a:fld>
            <a:endParaRPr lang="en-US"/>
          </a:p>
        </p:txBody>
      </p:sp>
      <p:sp>
        <p:nvSpPr>
          <p:cNvPr id="4" name="Espaço Reservado para Imagem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 y="3636524"/>
            <a:ext cx="12192000" cy="3221477"/>
          </a:xfrm>
          <a:custGeom>
            <a:avLst/>
            <a:gdLst>
              <a:gd name="connsiteX0" fmla="*/ 0 w 12192000"/>
              <a:gd name="connsiteY0" fmla="*/ 0 h 3221477"/>
              <a:gd name="connsiteX1" fmla="*/ 12192000 w 12192000"/>
              <a:gd name="connsiteY1" fmla="*/ 0 h 3221477"/>
              <a:gd name="connsiteX2" fmla="*/ 12192000 w 12192000"/>
              <a:gd name="connsiteY2" fmla="*/ 3221477 h 3221477"/>
              <a:gd name="connsiteX3" fmla="*/ 0 w 12192000"/>
              <a:gd name="connsiteY3" fmla="*/ 3221477 h 3221477"/>
            </a:gdLst>
            <a:ahLst/>
            <a:cxnLst>
              <a:cxn ang="0">
                <a:pos x="connsiteX0" y="connsiteY0"/>
              </a:cxn>
              <a:cxn ang="0">
                <a:pos x="connsiteX1" y="connsiteY1"/>
              </a:cxn>
              <a:cxn ang="0">
                <a:pos x="connsiteX2" y="connsiteY2"/>
              </a:cxn>
              <a:cxn ang="0">
                <a:pos x="connsiteX3" y="connsiteY3"/>
              </a:cxn>
            </a:cxnLst>
            <a:rect l="l" t="t" r="r" b="b"/>
            <a:pathLst>
              <a:path w="12192000" h="3221477">
                <a:moveTo>
                  <a:pt x="0" y="0"/>
                </a:moveTo>
                <a:lnTo>
                  <a:pt x="12192000" y="0"/>
                </a:lnTo>
                <a:lnTo>
                  <a:pt x="12192000" y="3221477"/>
                </a:lnTo>
                <a:lnTo>
                  <a:pt x="0" y="3221477"/>
                </a:lnTo>
                <a:close/>
              </a:path>
            </a:pathLst>
          </a:custGeom>
          <a:blipFill>
            <a:blip r:embed="rId2">
              <a:alphaModFix amt="70000"/>
              <a:extLst>
                <a:ext uri="{28A0092B-C50C-407E-A947-70E740481C1C}">
                  <a14:useLocalDpi xmlns:a14="http://schemas.microsoft.com/office/drawing/2010/main" val="0"/>
                </a:ext>
              </a:extLst>
            </a:blip>
            <a:srcRect/>
            <a:stretch>
              <a:fillRect t="-63396" b="-88912"/>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Tree>
    <p:extLst>
      <p:ext uri="{BB962C8B-B14F-4D97-AF65-F5344CB8AC3E}">
        <p14:creationId xmlns:p14="http://schemas.microsoft.com/office/powerpoint/2010/main" val="296132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ítulo com Imagem 2">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7543799" y="284481"/>
            <a:ext cx="4244009" cy="4320310"/>
          </a:xfrm>
        </p:spPr>
        <p:txBody>
          <a:bodyPr vert="horz" lIns="91440" tIns="45720" rIns="91440" bIns="45720" rtlCol="0" anchor="t">
            <a:normAutofit/>
          </a:bodyPr>
          <a:lstStyle>
            <a:lvl1pPr>
              <a:defRPr lang="en-US" sz="4000" dirty="0">
                <a:solidFill>
                  <a:schemeClr val="tx1"/>
                </a:solidFill>
              </a:defRPr>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7530569" y="4870174"/>
            <a:ext cx="3755116" cy="1033669"/>
          </a:xfrm>
        </p:spPr>
        <p:txBody>
          <a:bodyPr vert="horz" lIns="91440" tIns="45720" rIns="91440" bIns="45720" rtlCol="0" anchor="b">
            <a:normAutofit/>
          </a:bodyPr>
          <a:lstStyle>
            <a:lvl1pPr marL="0" indent="0">
              <a:buNone/>
              <a:defRPr lang="en-US" sz="1600" dirty="0">
                <a:solidFill>
                  <a:schemeClr val="tx1"/>
                </a:solidFill>
              </a:defRPr>
            </a:lvl1pPr>
          </a:lstStyle>
          <a:p>
            <a:pPr lvl="0" rtl="0"/>
            <a:r>
              <a:rPr lang="pt-br"/>
              <a:t>Clique para editar o estilo de subtítulo Mestre</a:t>
            </a:r>
          </a:p>
        </p:txBody>
      </p:sp>
      <p:sp>
        <p:nvSpPr>
          <p:cNvPr id="14" name="Espaço Reservado para Imagem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0" y="0"/>
            <a:ext cx="7195675" cy="6858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rtlCol="0">
            <a:noAutofit/>
          </a:bodyPr>
          <a:lstStyle>
            <a:lvl1pPr marL="0" indent="0">
              <a:buNone/>
              <a:defRPr/>
            </a:lvl1pPr>
          </a:lstStyle>
          <a:p>
            <a:pPr rtl="0"/>
            <a:r>
              <a:rPr lang="pt-br"/>
              <a:t>   </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7534656" y="6343955"/>
            <a:ext cx="2100482" cy="365125"/>
          </a:xfrm>
        </p:spPr>
        <p:txBody>
          <a:bodyPr rtlCol="0"/>
          <a:lstStyle>
            <a:lvl1pPr>
              <a:defRPr>
                <a:solidFill>
                  <a:schemeClr val="tx1"/>
                </a:solidFill>
              </a:defRPr>
            </a:lvl1pPr>
          </a:lstStyle>
          <a:p>
            <a:pPr rtl="0"/>
            <a:endParaRPr lang="en-US"/>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9635138" y="6343955"/>
            <a:ext cx="1458908" cy="365125"/>
          </a:xfrm>
        </p:spPr>
        <p:txBody>
          <a:bodyPr rtlCol="0"/>
          <a:lstStyle>
            <a:lvl1pPr>
              <a:defRPr>
                <a:solidFill>
                  <a:schemeClr val="tx1"/>
                </a:solidFill>
                <a:effectLst/>
              </a:defRPr>
            </a:lvl1pPr>
          </a:lstStyle>
          <a:p>
            <a:pPr rtl="0"/>
            <a:r>
              <a:rPr lang="en-US"/>
              <a:t>14/11/2025</a:t>
            </a:r>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3426193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údo com Imagem 1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559341"/>
            <a:ext cx="10969753" cy="932688"/>
          </a:xfrm>
        </p:spPr>
        <p:txBody>
          <a:bodyPr rtlCol="0" anchor="b"/>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612648" y="1634258"/>
            <a:ext cx="4485564" cy="469234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055525" cy="365125"/>
          </a:xfrm>
        </p:spPr>
        <p:txBody>
          <a:bodyPr rtlCol="0"/>
          <a:lstStyle/>
          <a:p>
            <a:pPr rtl="0"/>
            <a:endParaRPr lang="en-US"/>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3232969" y="6343955"/>
            <a:ext cx="1449697" cy="365125"/>
          </a:xfrm>
        </p:spPr>
        <p:txBody>
          <a:bodyPr rtlCol="0"/>
          <a:lstStyle/>
          <a:p>
            <a:pPr rtl="0"/>
            <a:r>
              <a:rPr lang="en-US"/>
              <a:t>14/11/2025</a:t>
            </a:r>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4682667" y="6343955"/>
            <a:ext cx="443060" cy="365125"/>
          </a:xfrm>
        </p:spPr>
        <p:txBody>
          <a:bodyPr rtlCol="0"/>
          <a:lstStyle/>
          <a:p>
            <a:pPr rtl="0"/>
            <a:fld id="{AEAA3239-9EA4-4A65-A281-97F994456D9F}" type="slidenum">
              <a:rPr lang="en-US" smtClean="0"/>
              <a:t>‹nº›</a:t>
            </a:fld>
            <a:endParaRPr lang="en-US"/>
          </a:p>
        </p:txBody>
      </p:sp>
      <p:sp>
        <p:nvSpPr>
          <p:cNvPr id="12" name="Espaço Reservado para Imagem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5658927" y="1713653"/>
            <a:ext cx="6533071" cy="5144347"/>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a:blip r:embed="rId2">
              <a:alphaModFix amt="70000"/>
              <a:extLst>
                <a:ext uri="{28A0092B-C50C-407E-A947-70E740481C1C}">
                  <a14:useLocalDpi xmlns:a14="http://schemas.microsoft.com/office/drawing/2010/main" val="0"/>
                </a:ext>
              </a:extLst>
            </a:blip>
            <a:srcRect/>
            <a:stretch>
              <a:fillRect t="-13497" b="-13497"/>
            </a:stretch>
          </a:blipFill>
        </p:spPr>
        <p:txBody>
          <a:bodyPr vert="horz" wrap="square" lIns="91440" tIns="45720" rIns="91440" bIns="45720" rtlCol="0">
            <a:noAutofit/>
          </a:bodyPr>
          <a:lstStyle>
            <a:lvl1pPr>
              <a:defRPr lang="en-US" dirty="0"/>
            </a:lvl1pPr>
          </a:lstStyle>
          <a:p>
            <a:pPr marL="0" lvl="0" indent="0" rtl="0">
              <a:buNone/>
            </a:pPr>
            <a:r>
              <a:rPr lang="pt-br"/>
              <a:t>   </a:t>
            </a:r>
          </a:p>
        </p:txBody>
      </p:sp>
    </p:spTree>
    <p:extLst>
      <p:ext uri="{BB962C8B-B14F-4D97-AF65-F5344CB8AC3E}">
        <p14:creationId xmlns:p14="http://schemas.microsoft.com/office/powerpoint/2010/main" val="14671047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údo com Imagem 1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559341"/>
            <a:ext cx="10969753" cy="932688"/>
          </a:xfrm>
        </p:spPr>
        <p:txBody>
          <a:bodyPr rtlCol="0" anchor="b"/>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612647" y="1912398"/>
            <a:ext cx="4637269" cy="4207695"/>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Imagem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737861" y="1929756"/>
            <a:ext cx="5741992" cy="4207696"/>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a:blip r:embed="rId2">
              <a:alphaModFix amt="70000"/>
              <a:extLst>
                <a:ext uri="{28A0092B-C50C-407E-A947-70E740481C1C}">
                  <a14:useLocalDpi xmlns:a14="http://schemas.microsoft.com/office/drawing/2010/main" val="0"/>
                </a:ext>
              </a:extLst>
            </a:blip>
            <a:srcRect/>
            <a:stretch>
              <a:fillRect t="-13497" b="-13497"/>
            </a:stretch>
          </a:blipFill>
        </p:spPr>
        <p:txBody>
          <a:bodyPr vert="horz" wrap="square" lIns="91440" tIns="45720" rIns="91440" bIns="45720" rtlCol="0">
            <a:noAutofit/>
          </a:bodyPr>
          <a:lstStyle>
            <a:lvl1pPr>
              <a:defRPr lang="en-US" dirty="0"/>
            </a:lvl1pPr>
          </a:lstStyle>
          <a:p>
            <a:pPr marL="0" lvl="0" indent="0" rtl="0">
              <a:buNone/>
            </a:pPr>
            <a:r>
              <a:rPr lang="pt-br"/>
              <a:t>   </a:t>
            </a:r>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642932" cy="365125"/>
          </a:xfrm>
        </p:spPr>
        <p:txBody>
          <a:bodyPr rtlCol="0"/>
          <a:lstStyle/>
          <a:p>
            <a:pPr rtl="0"/>
            <a:endParaRPr lang="en-US"/>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9686595" y="6343955"/>
            <a:ext cx="1449697" cy="365125"/>
          </a:xfrm>
        </p:spPr>
        <p:txBody>
          <a:bodyPr rtlCol="0"/>
          <a:lstStyle/>
          <a:p>
            <a:pPr rtl="0"/>
            <a:r>
              <a:rPr lang="en-US"/>
              <a:t>14/11/2025</a:t>
            </a:r>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36293" y="6343955"/>
            <a:ext cx="443060" cy="365125"/>
          </a:xfrm>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2618482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údo com Imagem 1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557784"/>
            <a:ext cx="10969753" cy="932688"/>
          </a:xfrm>
        </p:spPr>
        <p:txBody>
          <a:bodyPr rtlCol="0" anchor="b"/>
          <a:lstStyle/>
          <a:p>
            <a:pPr rtl="0"/>
            <a:r>
              <a:rPr lang="pt-br"/>
              <a:t>Clique para editar o estilo de título Mestre</a:t>
            </a:r>
          </a:p>
        </p:txBody>
      </p:sp>
      <p:sp>
        <p:nvSpPr>
          <p:cNvPr id="12" name="Espaço Reservado para Imagem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0" y="1713653"/>
            <a:ext cx="6533071" cy="5144347"/>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a:blip r:embed="rId2">
              <a:alphaModFix amt="70000"/>
              <a:extLst>
                <a:ext uri="{28A0092B-C50C-407E-A947-70E740481C1C}">
                  <a14:useLocalDpi xmlns:a14="http://schemas.microsoft.com/office/drawing/2010/main" val="0"/>
                </a:ext>
              </a:extLst>
            </a:blip>
            <a:srcRect/>
            <a:stretch>
              <a:fillRect t="-13497" b="-13497"/>
            </a:stretch>
          </a:blipFill>
        </p:spPr>
        <p:txBody>
          <a:bodyPr vert="horz" wrap="square" lIns="91440" tIns="45720" rIns="91440" bIns="45720" rtlCol="0">
            <a:noAutofit/>
          </a:bodyPr>
          <a:lstStyle>
            <a:lvl1pPr>
              <a:defRPr lang="en-US" dirty="0"/>
            </a:lvl1pPr>
          </a:lstStyle>
          <a:p>
            <a:pPr marL="0" lvl="0" indent="0" rtl="0">
              <a:buNone/>
            </a:pPr>
            <a:r>
              <a:rPr lang="pt-br"/>
              <a:t>   </a:t>
            </a:r>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7103255" y="1627632"/>
            <a:ext cx="4479145" cy="469234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7103254" y="6343955"/>
            <a:ext cx="2144113" cy="365125"/>
          </a:xfrm>
        </p:spPr>
        <p:txBody>
          <a:bodyPr rtlCol="0"/>
          <a:lstStyle/>
          <a:p>
            <a:pPr rtl="0"/>
            <a:endParaRPr lang="en-US"/>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9698655" y="6343955"/>
            <a:ext cx="1449697" cy="365125"/>
          </a:xfrm>
        </p:spPr>
        <p:txBody>
          <a:bodyPr rtlCol="0"/>
          <a:lstStyle/>
          <a:p>
            <a:pPr rtl="0"/>
            <a:r>
              <a:rPr lang="en-US"/>
              <a:t>14/11/2025</a:t>
            </a:r>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25200" y="6343955"/>
            <a:ext cx="443060" cy="365125"/>
          </a:xfrm>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2592208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údo com Imagem 1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706802"/>
            <a:ext cx="4672584" cy="1269482"/>
          </a:xfrm>
        </p:spPr>
        <p:txBody>
          <a:bodyPr rtlCol="0" anchor="t">
            <a:normAutofit/>
          </a:bodyPr>
          <a:lstStyle>
            <a:lvl1pPr>
              <a:defRPr sz="2800"/>
            </a:lvl1pPr>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20468" y="2173850"/>
            <a:ext cx="4564763" cy="3963682"/>
          </a:xfrm>
          <a:blipFill>
            <a:blip r:embed="rId2">
              <a:alphaModFix amt="70000"/>
              <a:extLst>
                <a:ext uri="{28A0092B-C50C-407E-A947-70E740481C1C}">
                  <a14:useLocalDpi xmlns:a14="http://schemas.microsoft.com/office/drawing/2010/main" val="0"/>
                </a:ext>
              </a:extLst>
            </a:blip>
            <a:srcRect/>
            <a:stretch>
              <a:fillRect t="-7582" b="-7582"/>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8" name="Espaço Reservado para Conteúdo 7">
            <a:extLst>
              <a:ext uri="{FF2B5EF4-FFF2-40B4-BE49-F238E27FC236}">
                <a16:creationId xmlns:a16="http://schemas.microsoft.com/office/drawing/2014/main" id="{8BAC3300-BF12-B200-9F06-8D5AC45CB7EF}"/>
              </a:ext>
            </a:extLst>
          </p:cNvPr>
          <p:cNvSpPr>
            <a:spLocks noGrp="1"/>
          </p:cNvSpPr>
          <p:nvPr>
            <p:ph sz="quarter" idx="14"/>
          </p:nvPr>
        </p:nvSpPr>
        <p:spPr>
          <a:xfrm>
            <a:off x="5905563" y="732155"/>
            <a:ext cx="5676838" cy="5405377"/>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14/11/2025</a:t>
            </a: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35155785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údo com Imagem 1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709098"/>
            <a:ext cx="3696859" cy="1316347"/>
          </a:xfrm>
        </p:spPr>
        <p:txBody>
          <a:bodyPr rtlCol="0" anchor="t">
            <a:normAutofit/>
          </a:bodyPr>
          <a:lstStyle>
            <a:lvl1pPr>
              <a:defRPr sz="2800"/>
            </a:lvl1pPr>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31521" y="2295145"/>
            <a:ext cx="3540760" cy="3853758"/>
          </a:xfrm>
          <a:blipFill>
            <a:blip r:embed="rId2">
              <a:alphaModFix amt="70000"/>
              <a:extLst>
                <a:ext uri="{28A0092B-C50C-407E-A947-70E740481C1C}">
                  <a14:useLocalDpi xmlns:a14="http://schemas.microsoft.com/office/drawing/2010/main" val="0"/>
                </a:ext>
              </a:extLst>
            </a:blip>
            <a:srcRect/>
            <a:stretch>
              <a:fillRect l="-4420" r="-4420"/>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8" name="Espaço Reservado para Conteúdo 7">
            <a:extLst>
              <a:ext uri="{FF2B5EF4-FFF2-40B4-BE49-F238E27FC236}">
                <a16:creationId xmlns:a16="http://schemas.microsoft.com/office/drawing/2014/main" id="{83F7B03F-5EDA-605B-1A2E-F48896E48939}"/>
              </a:ext>
            </a:extLst>
          </p:cNvPr>
          <p:cNvSpPr>
            <a:spLocks noGrp="1"/>
          </p:cNvSpPr>
          <p:nvPr>
            <p:ph sz="quarter" idx="14"/>
          </p:nvPr>
        </p:nvSpPr>
        <p:spPr>
          <a:xfrm>
            <a:off x="4933150" y="586358"/>
            <a:ext cx="6644488" cy="5562546"/>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14/11/2025</a:t>
            </a: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39168087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úmero Maior">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6306E-B77F-CE22-FA8C-F08F17B5E9B4}"/>
              </a:ext>
            </a:extLst>
          </p:cNvPr>
          <p:cNvSpPr>
            <a:spLocks noGrp="1"/>
          </p:cNvSpPr>
          <p:nvPr>
            <p:ph type="title"/>
          </p:nvPr>
        </p:nvSpPr>
        <p:spPr>
          <a:xfrm>
            <a:off x="1219199" y="4893733"/>
            <a:ext cx="9762068" cy="1059806"/>
          </a:xfrm>
        </p:spPr>
        <p:txBody>
          <a:bodyPr rtlCol="0" anchor="ctr">
            <a:normAutofit/>
          </a:bodyPr>
          <a:lstStyle>
            <a:lvl1pPr algn="ctr">
              <a:lnSpc>
                <a:spcPct val="110000"/>
              </a:lnSpc>
              <a:defRPr sz="2600" b="0">
                <a:solidFill>
                  <a:schemeClr val="tx1"/>
                </a:solidFill>
                <a:latin typeface="+mn-lt"/>
              </a:defRPr>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484094"/>
            <a:ext cx="10543032" cy="4536141"/>
          </a:xfrm>
        </p:spPr>
        <p:txBody>
          <a:bodyPr rtlCol="0" anchor="b">
            <a:normAutofit/>
          </a:bodyPr>
          <a:lstStyle>
            <a:lvl1pPr marL="0" indent="0" algn="ctr">
              <a:lnSpc>
                <a:spcPct val="90000"/>
              </a:lnSpc>
              <a:buNone/>
              <a:defRPr sz="27000" b="1">
                <a:solidFill>
                  <a:schemeClr val="tx1"/>
                </a:solidFill>
                <a:latin typeface="+mj-lt"/>
              </a:defRPr>
            </a:lvl1pPr>
          </a:lstStyle>
          <a:p>
            <a:pPr lvl="0" rtl="0"/>
            <a:r>
              <a:rPr lang="pt-br"/>
              <a:t>##%</a:t>
            </a:r>
          </a:p>
        </p:txBody>
      </p:sp>
      <p:sp>
        <p:nvSpPr>
          <p:cNvPr id="4" name="Espaço Reservado para Rodapé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3" name="Espaço Reservado para Data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5" name="Espaço Reservado para o Número do Slide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42876665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úmero Maior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6306E-B77F-CE22-FA8C-F08F17B5E9B4}"/>
              </a:ext>
            </a:extLst>
          </p:cNvPr>
          <p:cNvSpPr>
            <a:spLocks noGrp="1"/>
          </p:cNvSpPr>
          <p:nvPr>
            <p:ph type="title"/>
          </p:nvPr>
        </p:nvSpPr>
        <p:spPr>
          <a:xfrm>
            <a:off x="1219199" y="4953000"/>
            <a:ext cx="9762068" cy="1236133"/>
          </a:xfrm>
        </p:spPr>
        <p:txBody>
          <a:bodyPr rtlCol="0" anchor="ctr">
            <a:normAutofit/>
          </a:bodyPr>
          <a:lstStyle>
            <a:lvl1pPr algn="ctr">
              <a:lnSpc>
                <a:spcPct val="110000"/>
              </a:lnSpc>
              <a:defRPr sz="2600" b="0">
                <a:solidFill>
                  <a:schemeClr val="tx1"/>
                </a:solidFill>
                <a:latin typeface="+mn-lt"/>
              </a:defRPr>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787400"/>
            <a:ext cx="10543032" cy="4682067"/>
          </a:xfrm>
        </p:spPr>
        <p:txBody>
          <a:bodyPr rtlCol="0" anchor="b">
            <a:normAutofit/>
          </a:bodyPr>
          <a:lstStyle>
            <a:lvl1pPr marL="0" indent="0" algn="ctr">
              <a:lnSpc>
                <a:spcPct val="90000"/>
              </a:lnSpc>
              <a:buNone/>
              <a:defRPr sz="33500" b="1">
                <a:solidFill>
                  <a:schemeClr val="tx1"/>
                </a:solidFill>
                <a:latin typeface="+mj-lt"/>
              </a:defRPr>
            </a:lvl1pPr>
          </a:lstStyle>
          <a:p>
            <a:pPr lvl="0" rtl="0"/>
            <a:r>
              <a:rPr lang="pt-br"/>
              <a:t>##%</a:t>
            </a:r>
          </a:p>
        </p:txBody>
      </p:sp>
      <p:sp>
        <p:nvSpPr>
          <p:cNvPr id="4" name="Espaço Reservado para Rodapé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3" name="Espaço Reservado para Data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5" name="Espaço Reservado para o Número do Slide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12720378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úmero Maior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6306E-B77F-CE22-FA8C-F08F17B5E9B4}"/>
              </a:ext>
            </a:extLst>
          </p:cNvPr>
          <p:cNvSpPr>
            <a:spLocks noGrp="1"/>
          </p:cNvSpPr>
          <p:nvPr>
            <p:ph type="title"/>
          </p:nvPr>
        </p:nvSpPr>
        <p:spPr>
          <a:xfrm>
            <a:off x="1219199" y="4893733"/>
            <a:ext cx="9762068" cy="1059806"/>
          </a:xfrm>
        </p:spPr>
        <p:txBody>
          <a:bodyPr rtlCol="0" anchor="ctr">
            <a:normAutofit/>
          </a:bodyPr>
          <a:lstStyle>
            <a:lvl1pPr algn="ctr">
              <a:lnSpc>
                <a:spcPct val="110000"/>
              </a:lnSpc>
              <a:defRPr sz="2600" b="0">
                <a:solidFill>
                  <a:schemeClr val="tx1"/>
                </a:solidFill>
                <a:latin typeface="+mn-lt"/>
              </a:defRPr>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484094"/>
            <a:ext cx="10543032" cy="4536141"/>
          </a:xfrm>
        </p:spPr>
        <p:txBody>
          <a:bodyPr rtlCol="0" anchor="b">
            <a:normAutofit/>
          </a:bodyPr>
          <a:lstStyle>
            <a:lvl1pPr marL="0" indent="0" algn="ctr">
              <a:lnSpc>
                <a:spcPct val="90000"/>
              </a:lnSpc>
              <a:buNone/>
              <a:defRPr sz="27000" b="1">
                <a:solidFill>
                  <a:schemeClr val="tx1"/>
                </a:solidFill>
                <a:latin typeface="+mj-lt"/>
              </a:defRPr>
            </a:lvl1pPr>
          </a:lstStyle>
          <a:p>
            <a:pPr lvl="0" rtl="0"/>
            <a:r>
              <a:rPr lang="pt-br"/>
              <a:t>##%</a:t>
            </a:r>
          </a:p>
        </p:txBody>
      </p:sp>
      <p:sp>
        <p:nvSpPr>
          <p:cNvPr id="4" name="Espaço Reservado para Rodapé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lstStyle/>
          <a:p>
            <a:pPr rtl="0"/>
            <a:endParaRPr lang="en-US"/>
          </a:p>
        </p:txBody>
      </p:sp>
      <p:sp>
        <p:nvSpPr>
          <p:cNvPr id="3" name="Espaço Reservado para Data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lstStyle/>
          <a:p>
            <a:pPr rtl="0"/>
            <a:r>
              <a:rPr lang="en-US"/>
              <a:t>14/11/2025</a:t>
            </a:r>
          </a:p>
        </p:txBody>
      </p:sp>
      <p:sp>
        <p:nvSpPr>
          <p:cNvPr id="5" name="Espaço Reservado para o Número do Slide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17111434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úmero Maior 4">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269323"/>
          </a:xfrm>
        </p:spPr>
        <p:txBody>
          <a:bodyPr rtlCol="0">
            <a:normAutofit/>
          </a:bodyPr>
          <a:lstStyle>
            <a:lvl1pPr algn="ctr">
              <a:lnSpc>
                <a:spcPct val="110000"/>
              </a:lnSpc>
              <a:defRPr sz="2800" b="0">
                <a:solidFill>
                  <a:schemeClr val="tx1"/>
                </a:solidFill>
                <a:latin typeface="+mn-lt"/>
              </a:defRPr>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716282"/>
            <a:ext cx="10543032" cy="4206240"/>
          </a:xfrm>
        </p:spPr>
        <p:txBody>
          <a:bodyPr rtlCol="0" anchor="b">
            <a:normAutofit/>
          </a:bodyPr>
          <a:lstStyle>
            <a:lvl1pPr marL="0" indent="0" algn="ctr">
              <a:lnSpc>
                <a:spcPct val="90000"/>
              </a:lnSpc>
              <a:buNone/>
              <a:defRPr sz="27800" b="1">
                <a:solidFill>
                  <a:schemeClr val="tx1"/>
                </a:solidFill>
                <a:latin typeface="+mj-lt"/>
              </a:defRPr>
            </a:lvl1pPr>
          </a:lstStyle>
          <a:p>
            <a:pPr lvl="0" rtl="0"/>
            <a:r>
              <a:rPr lang="pt-br"/>
              <a:t>##%</a:t>
            </a:r>
          </a:p>
        </p:txBody>
      </p:sp>
      <p:sp>
        <p:nvSpPr>
          <p:cNvPr id="4" name="Espaço Reservado para Rodapé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3" name="Espaço Reservado para Data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5" name="Espaço Reservado para o Número do Slide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211362212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Instrução">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lstStyle>
            <a:lvl1pPr>
              <a:defRPr>
                <a:solidFill>
                  <a:schemeClr val="tx1"/>
                </a:solidFill>
                <a:latin typeface="+mn-lt"/>
              </a:defRPr>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09600" y="548640"/>
            <a:ext cx="10972800" cy="5669280"/>
          </a:xfrm>
        </p:spPr>
        <p:txBody>
          <a:bodyPr rtlCol="0" anchor="t">
            <a:normAutofit/>
          </a:bodyPr>
          <a:lstStyle>
            <a:lvl1pPr marL="0" indent="0">
              <a:lnSpc>
                <a:spcPct val="90000"/>
              </a:lnSpc>
              <a:buNone/>
              <a:defRPr sz="8000" b="1" cap="all" baseline="0">
                <a:solidFill>
                  <a:schemeClr val="tx1"/>
                </a:solidFill>
                <a:latin typeface="+mj-lt"/>
              </a:defRPr>
            </a:lvl1pPr>
            <a:lvl2pPr marL="228600" indent="0">
              <a:lnSpc>
                <a:spcPct val="90000"/>
              </a:lnSpc>
              <a:buNone/>
              <a:defRPr sz="7200" b="1" cap="all" baseline="0">
                <a:solidFill>
                  <a:schemeClr val="tx1"/>
                </a:solidFill>
                <a:latin typeface="+mj-lt"/>
              </a:defRPr>
            </a:lvl2pPr>
            <a:lvl3pPr marL="457200" indent="0">
              <a:lnSpc>
                <a:spcPct val="90000"/>
              </a:lnSpc>
              <a:buNone/>
              <a:defRPr sz="6600" b="1" cap="all" baseline="0">
                <a:solidFill>
                  <a:schemeClr val="tx1"/>
                </a:solidFill>
                <a:latin typeface="+mj-lt"/>
              </a:defRPr>
            </a:lvl3pPr>
            <a:lvl4pPr marL="685800" indent="0">
              <a:lnSpc>
                <a:spcPct val="90000"/>
              </a:lnSpc>
              <a:buNone/>
              <a:defRPr sz="6000" b="1" cap="all" baseline="0">
                <a:solidFill>
                  <a:schemeClr val="tx1"/>
                </a:solidFill>
                <a:latin typeface="+mj-lt"/>
              </a:defRPr>
            </a:lvl4pPr>
            <a:lvl5pPr marL="914400" indent="0">
              <a:lnSpc>
                <a:spcPct val="90000"/>
              </a:lnSpc>
              <a:buNone/>
              <a:defRPr sz="5400" b="1" cap="all" baseline="0">
                <a:solidFill>
                  <a:schemeClr val="tx1"/>
                </a:solidFill>
                <a:latin typeface="+mj-lt"/>
              </a:defRPr>
            </a:lvl5pPr>
          </a:lstStyle>
          <a:p>
            <a:pPr lvl="0" rtl="0"/>
            <a:r>
              <a:rPr lang="pt-br"/>
              <a:t>Clique para adicionar uma Instrução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Rodapé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3" name="Espaço Reservado para Data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5" name="Espaço Reservado para o Número do Slide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33745875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com Imagem 3">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7846390" y="1411358"/>
            <a:ext cx="3736010" cy="2845567"/>
          </a:xfrm>
        </p:spPr>
        <p:txBody>
          <a:bodyPr vert="horz" lIns="91440" tIns="45720" rIns="91440" bIns="45720" rtlCol="0" anchor="b">
            <a:normAutofit/>
          </a:bodyPr>
          <a:lstStyle>
            <a:lvl1pPr>
              <a:defRPr lang="en-US" sz="3600" dirty="0">
                <a:solidFill>
                  <a:schemeClr val="tx1"/>
                </a:solidFill>
              </a:defRPr>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7846388" y="4403039"/>
            <a:ext cx="3729915" cy="1123122"/>
          </a:xfrm>
        </p:spPr>
        <p:txBody>
          <a:bodyPr vert="horz" lIns="91440" tIns="45720" rIns="91440" bIns="45720" rtlCol="0">
            <a:normAutofit/>
          </a:bodyPr>
          <a:lstStyle>
            <a:lvl1pPr marL="0" indent="0">
              <a:buNone/>
              <a:defRPr lang="en-US" sz="1600" dirty="0">
                <a:solidFill>
                  <a:schemeClr val="tx1"/>
                </a:solidFill>
              </a:defRPr>
            </a:lvl1pPr>
          </a:lstStyle>
          <a:p>
            <a:pPr lvl="0" rtl="0"/>
            <a:r>
              <a:rPr lang="pt-br"/>
              <a:t>Clique para editar o estilo de subtítulo Mestre</a:t>
            </a:r>
          </a:p>
        </p:txBody>
      </p:sp>
      <p:sp>
        <p:nvSpPr>
          <p:cNvPr id="14" name="Espaço Reservado para Imagem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 y="0"/>
            <a:ext cx="7424272" cy="6858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a:blip r:embed="rId3">
              <a:alphaModFix amt="70000"/>
              <a:extLst>
                <a:ext uri="{28A0092B-C50C-407E-A947-70E740481C1C}">
                  <a14:useLocalDpi xmlns:a14="http://schemas.microsoft.com/office/drawing/2010/main" val="0"/>
                </a:ext>
              </a:extLst>
            </a:blip>
            <a:srcRect/>
            <a:stretch>
              <a:fillRect t="-4128" b="-4128"/>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7846388" y="6343955"/>
            <a:ext cx="2100482" cy="365125"/>
          </a:xfrm>
        </p:spPr>
        <p:txBody>
          <a:bodyPr rtlCol="0"/>
          <a:lstStyle>
            <a:lvl1pPr>
              <a:defRPr>
                <a:solidFill>
                  <a:schemeClr val="tx1"/>
                </a:solidFill>
              </a:defRPr>
            </a:lvl1pPr>
          </a:lstStyle>
          <a:p>
            <a:pPr rtl="0"/>
            <a:endParaRPr lang="en-US"/>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9618883" y="6343955"/>
            <a:ext cx="1475163" cy="365125"/>
          </a:xfrm>
        </p:spPr>
        <p:txBody>
          <a:bodyPr rtlCol="0"/>
          <a:lstStyle>
            <a:lvl1pPr>
              <a:defRPr>
                <a:solidFill>
                  <a:schemeClr val="tx1"/>
                </a:solidFill>
                <a:effectLst/>
              </a:defRPr>
            </a:lvl1pPr>
          </a:lstStyle>
          <a:p>
            <a:pPr rtl="0"/>
            <a:r>
              <a:rPr lang="en-US"/>
              <a:t>14/11/2025</a:t>
            </a:r>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31360888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nstrativ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lstStyle>
            <a:lvl1pPr>
              <a:defRPr>
                <a:latin typeface="+mn-lt"/>
              </a:defRPr>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10969752" cy="5669280"/>
          </a:xfrm>
        </p:spPr>
        <p:txBody>
          <a:bodyPr vert="horz" lIns="91440" tIns="45720" rIns="91440" bIns="45720" rtlCol="0" anchor="t">
            <a:normAutofit/>
          </a:bodyPr>
          <a:lstStyle>
            <a:lvl1pPr marL="0" indent="0">
              <a:lnSpc>
                <a:spcPct val="90000"/>
              </a:lnSpc>
              <a:buNone/>
              <a:defRPr lang="en-US" sz="8000" b="1" cap="all" baseline="0">
                <a:latin typeface="+mj-lt"/>
              </a:defRPr>
            </a:lvl1pPr>
            <a:lvl2pPr marL="228600" indent="0">
              <a:lnSpc>
                <a:spcPct val="90000"/>
              </a:lnSpc>
              <a:buNone/>
              <a:defRPr lang="en-US" sz="7200" b="1" cap="all" baseline="0">
                <a:latin typeface="+mj-lt"/>
              </a:defRPr>
            </a:lvl2pPr>
            <a:lvl3pPr marL="457200" indent="0">
              <a:lnSpc>
                <a:spcPct val="90000"/>
              </a:lnSpc>
              <a:buNone/>
              <a:defRPr lang="en-US" sz="6600" b="1" cap="all" baseline="0">
                <a:latin typeface="+mj-lt"/>
              </a:defRPr>
            </a:lvl3pPr>
            <a:lvl4pPr marL="685800" indent="0">
              <a:lnSpc>
                <a:spcPct val="90000"/>
              </a:lnSpc>
              <a:buNone/>
              <a:defRPr lang="en-US" sz="6000" b="1" cap="all" baseline="0">
                <a:latin typeface="+mj-lt"/>
              </a:defRPr>
            </a:lvl4pPr>
            <a:lvl5pPr marL="914400" indent="0">
              <a:lnSpc>
                <a:spcPct val="90000"/>
              </a:lnSpc>
              <a:buNone/>
              <a:defRPr lang="en-US" sz="5400" b="1" cap="all" baseline="0">
                <a:latin typeface="+mj-lt"/>
              </a:defRPr>
            </a:lvl5pPr>
          </a:lstStyle>
          <a:p>
            <a:pPr marL="0" lvl="0" indent="0" rtl="0">
              <a:lnSpc>
                <a:spcPct val="90000"/>
              </a:lnSpc>
              <a:buNone/>
            </a:pPr>
            <a:r>
              <a:rPr lang="pt-br"/>
              <a:t>Clique para adicionar uma Instrução</a:t>
            </a:r>
          </a:p>
          <a:p>
            <a:pPr marL="228600" lvl="1" indent="0" rtl="0">
              <a:lnSpc>
                <a:spcPct val="90000"/>
              </a:lnSpc>
              <a:buNone/>
            </a:pPr>
            <a:r>
              <a:rPr lang="pt-br"/>
              <a:t>Segundo nível</a:t>
            </a:r>
          </a:p>
          <a:p>
            <a:pPr marL="457200" lvl="2" indent="0" rtl="0">
              <a:lnSpc>
                <a:spcPct val="90000"/>
              </a:lnSpc>
              <a:buNone/>
            </a:pPr>
            <a:r>
              <a:rPr lang="pt-br"/>
              <a:t>Terceiro nível</a:t>
            </a:r>
          </a:p>
          <a:p>
            <a:pPr marL="685800" lvl="3" indent="0" rtl="0">
              <a:lnSpc>
                <a:spcPct val="90000"/>
              </a:lnSpc>
              <a:buNone/>
            </a:pPr>
            <a:r>
              <a:rPr lang="pt-br"/>
              <a:t>Quarto nível</a:t>
            </a:r>
          </a:p>
          <a:p>
            <a:pPr marL="914400" lvl="4" indent="0" rtl="0">
              <a:lnSpc>
                <a:spcPct val="90000"/>
              </a:lnSpc>
              <a:buNone/>
            </a:pPr>
            <a:r>
              <a:rPr lang="pt-br"/>
              <a:t>Quinto nível</a:t>
            </a:r>
          </a:p>
        </p:txBody>
      </p:sp>
      <p:sp>
        <p:nvSpPr>
          <p:cNvPr id="4" name="Espaço Reservado para Rodapé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lstStyle/>
          <a:p>
            <a:pPr rtl="0"/>
            <a:endParaRPr lang="en-US"/>
          </a:p>
        </p:txBody>
      </p:sp>
      <p:sp>
        <p:nvSpPr>
          <p:cNvPr id="3" name="Espaço Reservado para Data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lstStyle/>
          <a:p>
            <a:pPr rtl="0"/>
            <a:r>
              <a:rPr lang="en-US"/>
              <a:t>14/11/2025</a:t>
            </a:r>
          </a:p>
        </p:txBody>
      </p:sp>
      <p:sp>
        <p:nvSpPr>
          <p:cNvPr id="5" name="Espaço Reservado para o Número do Slide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23431335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claração 3">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lstStyle>
            <a:lvl1pPr>
              <a:defRPr>
                <a:latin typeface="+mn-lt"/>
              </a:defRPr>
            </a:lvl1pPr>
          </a:lstStyle>
          <a:p>
            <a:pPr rtl="0"/>
            <a:r>
              <a:rPr lang="pt-br"/>
              <a:t>Clique para editar o estilo de título Mestre</a:t>
            </a:r>
          </a:p>
        </p:txBody>
      </p:sp>
      <p:sp>
        <p:nvSpPr>
          <p:cNvPr id="4" name="Espaço Reservado para Rodapé 3">
            <a:extLst>
              <a:ext uri="{FF2B5EF4-FFF2-40B4-BE49-F238E27FC236}">
                <a16:creationId xmlns:a16="http://schemas.microsoft.com/office/drawing/2014/main" id="{3D56E87B-2252-4382-E6E7-15A81BCC8029}"/>
              </a:ext>
            </a:extLst>
          </p:cNvPr>
          <p:cNvSpPr>
            <a:spLocks noGrp="1"/>
          </p:cNvSpPr>
          <p:nvPr>
            <p:ph type="ftr" sz="quarter" idx="11"/>
          </p:nvPr>
        </p:nvSpPr>
        <p:spPr>
          <a:xfrm>
            <a:off x="612647" y="137160"/>
            <a:ext cx="2805405" cy="365125"/>
          </a:xfrm>
        </p:spPr>
        <p:txBody>
          <a:bodyPr rtlCol="0"/>
          <a:lstStyle/>
          <a:p>
            <a:pPr rtl="0"/>
            <a:endParaRPr lang="en-US"/>
          </a:p>
        </p:txBody>
      </p:sp>
      <p:sp>
        <p:nvSpPr>
          <p:cNvPr id="3" name="Espaço Reservado para Data 2">
            <a:extLst>
              <a:ext uri="{FF2B5EF4-FFF2-40B4-BE49-F238E27FC236}">
                <a16:creationId xmlns:a16="http://schemas.microsoft.com/office/drawing/2014/main" id="{67F688C7-1128-9027-65E4-A17BBE7DDDF0}"/>
              </a:ext>
            </a:extLst>
          </p:cNvPr>
          <p:cNvSpPr>
            <a:spLocks noGrp="1"/>
          </p:cNvSpPr>
          <p:nvPr>
            <p:ph type="dt" sz="half" idx="10"/>
          </p:nvPr>
        </p:nvSpPr>
        <p:spPr>
          <a:xfrm>
            <a:off x="8893929" y="137160"/>
            <a:ext cx="2202644" cy="365125"/>
          </a:xfrm>
        </p:spPr>
        <p:txBody>
          <a:bodyPr rtlCol="0"/>
          <a:lstStyle/>
          <a:p>
            <a:pPr rtl="0"/>
            <a:r>
              <a:rPr lang="en-US"/>
              <a:t>14/11/2025</a:t>
            </a:r>
          </a:p>
        </p:txBody>
      </p:sp>
      <p:sp>
        <p:nvSpPr>
          <p:cNvPr id="5" name="Espaço Reservado para o Número do Slide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47096" y="137160"/>
            <a:ext cx="429207" cy="365125"/>
          </a:xfrm>
        </p:spPr>
        <p:txBody>
          <a:bodyPr rtlCol="0"/>
          <a:lstStyle/>
          <a:p>
            <a:pPr rtl="0"/>
            <a:fld id="{AEAA3239-9EA4-4A65-A281-97F994456D9F}" type="slidenum">
              <a:rPr lang="en-US" smtClean="0"/>
              <a:t>‹nº›</a:t>
            </a:fld>
            <a:endParaRPr lang="en-US"/>
          </a:p>
        </p:txBody>
      </p:sp>
      <p:sp>
        <p:nvSpPr>
          <p:cNvPr id="7" name="Espaço Reservado para Conteú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755375"/>
            <a:ext cx="10972800" cy="5553985"/>
          </a:xfrm>
        </p:spPr>
        <p:txBody>
          <a:bodyPr vert="horz" lIns="91440" tIns="45720" rIns="91440" bIns="45720" rtlCol="0" anchor="t">
            <a:normAutofit/>
          </a:bodyPr>
          <a:lstStyle>
            <a:lvl1pPr marL="0" indent="0">
              <a:lnSpc>
                <a:spcPct val="90000"/>
              </a:lnSpc>
              <a:buNone/>
              <a:defRPr lang="en-US" sz="8000" b="1" cap="all" baseline="0">
                <a:latin typeface="+mj-lt"/>
              </a:defRPr>
            </a:lvl1pPr>
            <a:lvl2pPr marL="228600" indent="0">
              <a:lnSpc>
                <a:spcPct val="90000"/>
              </a:lnSpc>
              <a:buNone/>
              <a:defRPr lang="en-US" sz="7200" b="1" cap="all" baseline="0">
                <a:latin typeface="+mj-lt"/>
              </a:defRPr>
            </a:lvl2pPr>
            <a:lvl3pPr marL="457200" indent="0">
              <a:lnSpc>
                <a:spcPct val="90000"/>
              </a:lnSpc>
              <a:buNone/>
              <a:defRPr lang="en-US" sz="6600" b="1" cap="all" baseline="0">
                <a:latin typeface="+mj-lt"/>
              </a:defRPr>
            </a:lvl3pPr>
            <a:lvl4pPr marL="685800" indent="0">
              <a:lnSpc>
                <a:spcPct val="90000"/>
              </a:lnSpc>
              <a:buNone/>
              <a:defRPr lang="en-US" sz="6000" b="1" cap="all" baseline="0">
                <a:latin typeface="+mj-lt"/>
              </a:defRPr>
            </a:lvl4pPr>
            <a:lvl5pPr marL="914400" indent="0">
              <a:lnSpc>
                <a:spcPct val="90000"/>
              </a:lnSpc>
              <a:buNone/>
              <a:defRPr lang="en-US" sz="5400" b="1" cap="all" baseline="0">
                <a:latin typeface="+mj-lt"/>
              </a:defRPr>
            </a:lvl5pPr>
          </a:lstStyle>
          <a:p>
            <a:pPr marL="0" lvl="0" indent="0" rtl="0">
              <a:lnSpc>
                <a:spcPct val="90000"/>
              </a:lnSpc>
              <a:buNone/>
            </a:pPr>
            <a:r>
              <a:rPr lang="pt-br"/>
              <a:t>Clique para adicionar uma Instrução</a:t>
            </a:r>
          </a:p>
          <a:p>
            <a:pPr marL="228600" lvl="1" indent="0" rtl="0">
              <a:lnSpc>
                <a:spcPct val="90000"/>
              </a:lnSpc>
              <a:buNone/>
            </a:pPr>
            <a:r>
              <a:rPr lang="pt-br"/>
              <a:t>Segundo nível</a:t>
            </a:r>
          </a:p>
          <a:p>
            <a:pPr marL="457200" lvl="2" indent="0" rtl="0">
              <a:lnSpc>
                <a:spcPct val="90000"/>
              </a:lnSpc>
              <a:buNone/>
            </a:pPr>
            <a:r>
              <a:rPr lang="pt-br"/>
              <a:t>Terceiro nível</a:t>
            </a:r>
          </a:p>
          <a:p>
            <a:pPr marL="685800" lvl="3" indent="0" rtl="0">
              <a:lnSpc>
                <a:spcPct val="90000"/>
              </a:lnSpc>
              <a:buNone/>
            </a:pPr>
            <a:r>
              <a:rPr lang="pt-br"/>
              <a:t>Quarto nível</a:t>
            </a:r>
          </a:p>
          <a:p>
            <a:pPr marL="914400" lvl="4" indent="0" rtl="0">
              <a:lnSpc>
                <a:spcPct val="90000"/>
              </a:lnSpc>
              <a:buNone/>
            </a:pPr>
            <a:r>
              <a:rPr lang="pt-br"/>
              <a:t>Quinto nível</a:t>
            </a:r>
          </a:p>
        </p:txBody>
      </p:sp>
    </p:spTree>
    <p:extLst>
      <p:ext uri="{BB962C8B-B14F-4D97-AF65-F5344CB8AC3E}">
        <p14:creationId xmlns:p14="http://schemas.microsoft.com/office/powerpoint/2010/main" val="39950715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strução 5">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lstStyle>
            <a:lvl1pPr>
              <a:defRPr>
                <a:solidFill>
                  <a:schemeClr val="tx1"/>
                </a:solidFill>
                <a:latin typeface="+mn-lt"/>
              </a:defRPr>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10972800" cy="5669280"/>
          </a:xfrm>
        </p:spPr>
        <p:txBody>
          <a:bodyPr vert="horz" lIns="91440" tIns="45720" rIns="91440" bIns="45720" rtlCol="0" anchor="t">
            <a:normAutofit/>
          </a:bodyPr>
          <a:lstStyle>
            <a:lvl1pPr marL="0" indent="0">
              <a:lnSpc>
                <a:spcPct val="90000"/>
              </a:lnSpc>
              <a:buNone/>
              <a:defRPr lang="en-US" sz="8000" b="1" cap="all" baseline="0">
                <a:latin typeface="+mj-lt"/>
              </a:defRPr>
            </a:lvl1pPr>
            <a:lvl2pPr marL="228600" indent="0">
              <a:lnSpc>
                <a:spcPct val="90000"/>
              </a:lnSpc>
              <a:buNone/>
              <a:defRPr lang="en-US" sz="7200" b="1" cap="all" baseline="0">
                <a:latin typeface="+mj-lt"/>
              </a:defRPr>
            </a:lvl2pPr>
            <a:lvl3pPr marL="457200" indent="0">
              <a:lnSpc>
                <a:spcPct val="90000"/>
              </a:lnSpc>
              <a:buNone/>
              <a:defRPr lang="en-US" sz="6600" b="1" cap="all" baseline="0">
                <a:latin typeface="+mj-lt"/>
              </a:defRPr>
            </a:lvl3pPr>
            <a:lvl4pPr marL="685800" indent="0">
              <a:lnSpc>
                <a:spcPct val="90000"/>
              </a:lnSpc>
              <a:buNone/>
              <a:defRPr lang="en-US" sz="6000" b="1" cap="all" baseline="0">
                <a:latin typeface="+mj-lt"/>
              </a:defRPr>
            </a:lvl4pPr>
            <a:lvl5pPr marL="914400" indent="0">
              <a:lnSpc>
                <a:spcPct val="90000"/>
              </a:lnSpc>
              <a:buNone/>
              <a:defRPr lang="en-US" sz="5400" b="1" cap="all" baseline="0">
                <a:latin typeface="+mj-lt"/>
              </a:defRPr>
            </a:lvl5pPr>
          </a:lstStyle>
          <a:p>
            <a:pPr marL="0" lvl="0" indent="0" rtl="0">
              <a:lnSpc>
                <a:spcPct val="90000"/>
              </a:lnSpc>
              <a:buNone/>
            </a:pPr>
            <a:r>
              <a:rPr lang="pt-br"/>
              <a:t>Clique para adicionar uma Instrução</a:t>
            </a:r>
          </a:p>
          <a:p>
            <a:pPr marL="228600" lvl="1" indent="0" rtl="0">
              <a:lnSpc>
                <a:spcPct val="90000"/>
              </a:lnSpc>
              <a:buNone/>
            </a:pPr>
            <a:r>
              <a:rPr lang="pt-br"/>
              <a:t>Segundo nível</a:t>
            </a:r>
          </a:p>
          <a:p>
            <a:pPr marL="457200" lvl="2" indent="0" rtl="0">
              <a:lnSpc>
                <a:spcPct val="90000"/>
              </a:lnSpc>
              <a:buNone/>
            </a:pPr>
            <a:r>
              <a:rPr lang="pt-br"/>
              <a:t>Terceiro nível</a:t>
            </a:r>
          </a:p>
          <a:p>
            <a:pPr marL="685800" lvl="3" indent="0" rtl="0">
              <a:lnSpc>
                <a:spcPct val="90000"/>
              </a:lnSpc>
              <a:buNone/>
            </a:pPr>
            <a:r>
              <a:rPr lang="pt-br"/>
              <a:t>Quarto nível</a:t>
            </a:r>
          </a:p>
          <a:p>
            <a:pPr marL="914400" lvl="4" indent="0" rtl="0">
              <a:lnSpc>
                <a:spcPct val="90000"/>
              </a:lnSpc>
              <a:buNone/>
            </a:pPr>
            <a:r>
              <a:rPr lang="pt-br"/>
              <a:t>Quinto nível</a:t>
            </a:r>
          </a:p>
        </p:txBody>
      </p:sp>
      <p:sp>
        <p:nvSpPr>
          <p:cNvPr id="4" name="Espaço Reservado para Rodapé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3" name="Espaço Reservado para Data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5" name="Espaço Reservado para o Número do Slide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151215593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itação">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2FA0A-1F7B-DD41-ECED-02B60BC46B10}"/>
              </a:ext>
            </a:extLst>
          </p:cNvPr>
          <p:cNvSpPr>
            <a:spLocks noGrp="1"/>
          </p:cNvSpPr>
          <p:nvPr>
            <p:ph type="title" hasCustomPrompt="1"/>
          </p:nvPr>
        </p:nvSpPr>
        <p:spPr>
          <a:xfrm>
            <a:off x="1499616" y="5029200"/>
            <a:ext cx="9198864" cy="640080"/>
          </a:xfrm>
        </p:spPr>
        <p:txBody>
          <a:bodyPr rtlCol="0" anchor="ctr">
            <a:normAutofit/>
          </a:bodyPr>
          <a:lstStyle>
            <a:lvl1pPr>
              <a:lnSpc>
                <a:spcPct val="120000"/>
              </a:lnSpc>
              <a:defRPr sz="2000" spc="0">
                <a:solidFill>
                  <a:schemeClr val="tx1"/>
                </a:solidFill>
                <a:latin typeface="+mn-lt"/>
              </a:defRPr>
            </a:lvl1pPr>
          </a:lstStyle>
          <a:p>
            <a:pPr rtl="0"/>
            <a:r>
              <a:rPr lang="pt-br"/>
              <a:t>Autor da Citação</a:t>
            </a:r>
          </a:p>
        </p:txBody>
      </p:sp>
      <p:sp>
        <p:nvSpPr>
          <p:cNvPr id="7" name="Espaço Reservado para Conteúdo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3332480"/>
          </a:xfrm>
        </p:spPr>
        <p:txBody>
          <a:bodyPr rtlCol="0" anchor="ctr">
            <a:normAutofit/>
          </a:bodyPr>
          <a:lstStyle>
            <a:lvl1pPr marL="164592" indent="-164592">
              <a:lnSpc>
                <a:spcPct val="100000"/>
              </a:lnSpc>
              <a:spcBef>
                <a:spcPts val="0"/>
              </a:spcBef>
              <a:buNone/>
              <a:defRPr sz="4800">
                <a:solidFill>
                  <a:schemeClr val="tx1"/>
                </a:solidFill>
                <a:latin typeface="+mj-lt"/>
              </a:defRPr>
            </a:lvl1pPr>
          </a:lstStyle>
          <a:p>
            <a:pPr lvl="0" rtl="0"/>
            <a:r>
              <a:rPr lang="pt-br"/>
              <a:t>Clique para adicionar uma Citação</a:t>
            </a:r>
          </a:p>
        </p:txBody>
      </p:sp>
      <p:sp>
        <p:nvSpPr>
          <p:cNvPr id="4" name="Espaço Reservado para Rodapé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3" name="Espaço Reservado para Data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5" name="Espaço Reservado para o Número do Slide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9584473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itação 2">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4955722"/>
            <a:ext cx="8863084" cy="669472"/>
          </a:xfrm>
        </p:spPr>
        <p:txBody>
          <a:bodyPr rtlCol="0" anchor="ctr">
            <a:normAutofit/>
          </a:bodyPr>
          <a:lstStyle>
            <a:lvl1pPr algn="r">
              <a:lnSpc>
                <a:spcPct val="120000"/>
              </a:lnSpc>
              <a:defRPr sz="2000" spc="0">
                <a:solidFill>
                  <a:schemeClr val="tx1"/>
                </a:solidFill>
                <a:latin typeface="+mn-lt"/>
              </a:defRPr>
            </a:lvl1pPr>
          </a:lstStyle>
          <a:p>
            <a:pPr rtl="0"/>
            <a:r>
              <a:rPr lang="pt-br"/>
              <a:t>Autor da Citação</a:t>
            </a:r>
          </a:p>
        </p:txBody>
      </p:sp>
      <p:sp>
        <p:nvSpPr>
          <p:cNvPr id="7" name="Espaço Reservado para Conteúdo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677008" y="1344168"/>
            <a:ext cx="8863085" cy="3291840"/>
          </a:xfrm>
        </p:spPr>
        <p:txBody>
          <a:bodyPr rtlCol="0" anchor="ctr">
            <a:normAutofit/>
          </a:bodyPr>
          <a:lstStyle>
            <a:lvl1pPr marL="164592" indent="-164592">
              <a:lnSpc>
                <a:spcPct val="100000"/>
              </a:lnSpc>
              <a:spcBef>
                <a:spcPts val="0"/>
              </a:spcBef>
              <a:buNone/>
              <a:defRPr sz="4800">
                <a:solidFill>
                  <a:schemeClr val="tx1"/>
                </a:solidFill>
                <a:latin typeface="+mj-lt"/>
              </a:defRPr>
            </a:lvl1pPr>
          </a:lstStyle>
          <a:p>
            <a:pPr lvl="0" rtl="0"/>
            <a:r>
              <a:rPr lang="pt-br"/>
              <a:t>Clique para adicionar uma Citação</a:t>
            </a:r>
          </a:p>
        </p:txBody>
      </p:sp>
      <p:sp>
        <p:nvSpPr>
          <p:cNvPr id="4" name="Espaço Reservado para Rodapé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3" name="Espaço Reservado para Data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5" name="Espaço Reservado para o Número do Slide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186582582"/>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itaçã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4893733"/>
            <a:ext cx="5638800" cy="788610"/>
          </a:xfrm>
        </p:spPr>
        <p:txBody>
          <a:bodyPr rtlCol="0" anchor="ctr">
            <a:normAutofit/>
          </a:bodyPr>
          <a:lstStyle>
            <a:lvl1pPr algn="r">
              <a:lnSpc>
                <a:spcPct val="120000"/>
              </a:lnSpc>
              <a:defRPr sz="2000" b="1" spc="0">
                <a:solidFill>
                  <a:schemeClr val="accent1"/>
                </a:solidFill>
                <a:latin typeface="+mn-lt"/>
              </a:defRPr>
            </a:lvl1pPr>
          </a:lstStyle>
          <a:p>
            <a:pPr rtl="0"/>
            <a:r>
              <a:rPr lang="pt-br"/>
              <a:t>Autor da Citação</a:t>
            </a:r>
          </a:p>
        </p:txBody>
      </p:sp>
      <p:sp>
        <p:nvSpPr>
          <p:cNvPr id="7" name="Espaço Reservado para Conteúdo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862666" y="1388534"/>
            <a:ext cx="8483601" cy="3371246"/>
          </a:xfrm>
        </p:spPr>
        <p:txBody>
          <a:bodyPr rtlCol="0" anchor="ctr">
            <a:normAutofit/>
          </a:bodyPr>
          <a:lstStyle>
            <a:lvl1pPr marL="164592" indent="-164592">
              <a:lnSpc>
                <a:spcPct val="110000"/>
              </a:lnSpc>
              <a:spcBef>
                <a:spcPts val="0"/>
              </a:spcBef>
              <a:buNone/>
              <a:defRPr sz="5400">
                <a:latin typeface="+mj-lt"/>
              </a:defRPr>
            </a:lvl1pPr>
          </a:lstStyle>
          <a:p>
            <a:pPr lvl="0" rtl="0"/>
            <a:r>
              <a:rPr lang="pt-br"/>
              <a:t>Clique para adicionar uma Citação</a:t>
            </a:r>
          </a:p>
        </p:txBody>
      </p:sp>
      <p:sp>
        <p:nvSpPr>
          <p:cNvPr id="4" name="Espaço Reservado para Rodapé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lstStyle/>
          <a:p>
            <a:pPr rtl="0"/>
            <a:endParaRPr lang="en-US"/>
          </a:p>
        </p:txBody>
      </p:sp>
      <p:sp>
        <p:nvSpPr>
          <p:cNvPr id="3" name="Espaço Reservado para Data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lstStyle/>
          <a:p>
            <a:pPr rtl="0"/>
            <a:r>
              <a:rPr lang="en-US"/>
              <a:t>14/11/2025</a:t>
            </a:r>
          </a:p>
        </p:txBody>
      </p:sp>
      <p:sp>
        <p:nvSpPr>
          <p:cNvPr id="5" name="Espaço Reservado para o Número do Slide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10851968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ois conteú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rtlCol="0" anchor="b"/>
          <a:lstStyle/>
          <a:p>
            <a:pPr rtl="0"/>
            <a:r>
              <a:rPr lang="pt-br"/>
              <a:t>Clique para editar o estilo de título Mestre</a:t>
            </a:r>
          </a:p>
        </p:txBody>
      </p:sp>
      <p:sp>
        <p:nvSpPr>
          <p:cNvPr id="4" name="Espaço Reservado para Conteúdo 3">
            <a:extLst>
              <a:ext uri="{FF2B5EF4-FFF2-40B4-BE49-F238E27FC236}">
                <a16:creationId xmlns:a16="http://schemas.microsoft.com/office/drawing/2014/main" id="{6627D5A5-84C3-7EDE-A8EB-2DE057DE46AB}"/>
              </a:ext>
            </a:extLst>
          </p:cNvPr>
          <p:cNvSpPr>
            <a:spLocks noGrp="1"/>
          </p:cNvSpPr>
          <p:nvPr>
            <p:ph sz="quarter" idx="15"/>
          </p:nvPr>
        </p:nvSpPr>
        <p:spPr>
          <a:xfrm>
            <a:off x="612775" y="1825625"/>
            <a:ext cx="5074920" cy="4351338"/>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0" name="Espaço Reservado para Conteúdo 9">
            <a:extLst>
              <a:ext uri="{FF2B5EF4-FFF2-40B4-BE49-F238E27FC236}">
                <a16:creationId xmlns:a16="http://schemas.microsoft.com/office/drawing/2014/main" id="{D54150AE-A7C6-D328-35D7-F5B840930E3B}"/>
              </a:ext>
            </a:extLst>
          </p:cNvPr>
          <p:cNvSpPr>
            <a:spLocks noGrp="1"/>
          </p:cNvSpPr>
          <p:nvPr>
            <p:ph sz="quarter" idx="16"/>
          </p:nvPr>
        </p:nvSpPr>
        <p:spPr>
          <a:xfrm>
            <a:off x="6278563" y="1825625"/>
            <a:ext cx="5075237" cy="4351338"/>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14/11/2025</a:t>
            </a: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26379670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996308"/>
          </a:xfrm>
        </p:spPr>
        <p:txBody>
          <a:bodyPr rtlCol="0" anchor="b"/>
          <a:lstStyle/>
          <a:p>
            <a:pPr rtl="0"/>
            <a:r>
              <a:rPr lang="pt-br"/>
              <a:t>Clique para editar o estilo de título Mestre</a:t>
            </a:r>
          </a:p>
        </p:txBody>
      </p:sp>
      <p:sp>
        <p:nvSpPr>
          <p:cNvPr id="3" name="Espaço Reservado para Texto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074920" cy="559834"/>
          </a:xfrm>
        </p:spPr>
        <p:txBody>
          <a:bodyPr rtlCol="0" anchor="b">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 texto Mestre</a:t>
            </a:r>
          </a:p>
        </p:txBody>
      </p:sp>
      <p:sp>
        <p:nvSpPr>
          <p:cNvPr id="6" name="Espaço Reservado para Conteúdo 5">
            <a:extLst>
              <a:ext uri="{FF2B5EF4-FFF2-40B4-BE49-F238E27FC236}">
                <a16:creationId xmlns:a16="http://schemas.microsoft.com/office/drawing/2014/main" id="{5776AAF7-C632-FCD0-6A60-E0EA4A52F229}"/>
              </a:ext>
            </a:extLst>
          </p:cNvPr>
          <p:cNvSpPr>
            <a:spLocks noGrp="1"/>
          </p:cNvSpPr>
          <p:nvPr>
            <p:ph sz="quarter" idx="15"/>
          </p:nvPr>
        </p:nvSpPr>
        <p:spPr>
          <a:xfrm>
            <a:off x="609600" y="2387600"/>
            <a:ext cx="5075238" cy="3786188"/>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Texto 4">
            <a:extLst>
              <a:ext uri="{FF2B5EF4-FFF2-40B4-BE49-F238E27FC236}">
                <a16:creationId xmlns:a16="http://schemas.microsoft.com/office/drawing/2014/main" id="{06536620-C4F3-EEC3-DBF1-05196B1CBB55}"/>
              </a:ext>
            </a:extLst>
          </p:cNvPr>
          <p:cNvSpPr>
            <a:spLocks noGrp="1"/>
          </p:cNvSpPr>
          <p:nvPr>
            <p:ph type="body" sz="quarter" idx="3"/>
          </p:nvPr>
        </p:nvSpPr>
        <p:spPr>
          <a:xfrm>
            <a:off x="6280468" y="1685735"/>
            <a:ext cx="5074920" cy="559834"/>
          </a:xfrm>
        </p:spPr>
        <p:txBody>
          <a:bodyPr rtlCol="0" anchor="b">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 texto Mestre</a:t>
            </a:r>
          </a:p>
        </p:txBody>
      </p:sp>
      <p:sp>
        <p:nvSpPr>
          <p:cNvPr id="12" name="Espaço Reservado para Conteúdo 11">
            <a:extLst>
              <a:ext uri="{FF2B5EF4-FFF2-40B4-BE49-F238E27FC236}">
                <a16:creationId xmlns:a16="http://schemas.microsoft.com/office/drawing/2014/main" id="{CD998360-6973-27D8-8B08-ACAE10572B32}"/>
              </a:ext>
            </a:extLst>
          </p:cNvPr>
          <p:cNvSpPr>
            <a:spLocks noGrp="1"/>
          </p:cNvSpPr>
          <p:nvPr>
            <p:ph sz="quarter" idx="16"/>
          </p:nvPr>
        </p:nvSpPr>
        <p:spPr>
          <a:xfrm>
            <a:off x="6279832" y="2387600"/>
            <a:ext cx="5075556" cy="3786188"/>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8" name="Espaço Reservado para Rodapé 7">
            <a:extLst>
              <a:ext uri="{FF2B5EF4-FFF2-40B4-BE49-F238E27FC236}">
                <a16:creationId xmlns:a16="http://schemas.microsoft.com/office/drawing/2014/main" id="{949D76D8-9033-26CF-BF4C-AECCC685C177}"/>
              </a:ext>
            </a:extLst>
          </p:cNvPr>
          <p:cNvSpPr>
            <a:spLocks noGrp="1"/>
          </p:cNvSpPr>
          <p:nvPr>
            <p:ph type="ftr" sz="quarter" idx="11"/>
          </p:nvPr>
        </p:nvSpPr>
        <p:spPr/>
        <p:txBody>
          <a:bodyPr rtlCol="0"/>
          <a:lstStyle/>
          <a:p>
            <a:pPr rtl="0"/>
            <a:endParaRPr lang="en-US"/>
          </a:p>
        </p:txBody>
      </p:sp>
      <p:sp>
        <p:nvSpPr>
          <p:cNvPr id="7" name="Espaço Reservado para Data 6">
            <a:extLst>
              <a:ext uri="{FF2B5EF4-FFF2-40B4-BE49-F238E27FC236}">
                <a16:creationId xmlns:a16="http://schemas.microsoft.com/office/drawing/2014/main" id="{4E3B3581-658A-8487-F9CB-E79F2BFF27E4}"/>
              </a:ext>
            </a:extLst>
          </p:cNvPr>
          <p:cNvSpPr>
            <a:spLocks noGrp="1"/>
          </p:cNvSpPr>
          <p:nvPr>
            <p:ph type="dt" sz="half" idx="10"/>
          </p:nvPr>
        </p:nvSpPr>
        <p:spPr/>
        <p:txBody>
          <a:bodyPr rtlCol="0"/>
          <a:lstStyle/>
          <a:p>
            <a:pPr rtl="0"/>
            <a:r>
              <a:rPr lang="en-US"/>
              <a:t>14/11/2025</a:t>
            </a:r>
          </a:p>
        </p:txBody>
      </p:sp>
      <p:sp>
        <p:nvSpPr>
          <p:cNvPr id="9" name="Espaço Reservado para o Número do Slide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30968999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A9F42-7FF7-F803-C075-BC4968D35E34}"/>
              </a:ext>
            </a:extLst>
          </p:cNvPr>
          <p:cNvSpPr>
            <a:spLocks noGrp="1"/>
          </p:cNvSpPr>
          <p:nvPr>
            <p:ph type="title"/>
          </p:nvPr>
        </p:nvSpPr>
        <p:spPr>
          <a:xfrm>
            <a:off x="612648" y="524933"/>
            <a:ext cx="10963656" cy="1047835"/>
          </a:xfrm>
        </p:spPr>
        <p:txBody>
          <a:bodyPr rtlCol="0" anchor="t"/>
          <a:lstStyle/>
          <a:p>
            <a:pPr rtl="0"/>
            <a:r>
              <a:rPr lang="pt-br"/>
              <a:t>Clique para editar o estilo de título Mestre</a:t>
            </a:r>
          </a:p>
        </p:txBody>
      </p:sp>
      <p:sp>
        <p:nvSpPr>
          <p:cNvPr id="4" name="Espaço Reservado para Rodapé 3">
            <a:extLst>
              <a:ext uri="{FF2B5EF4-FFF2-40B4-BE49-F238E27FC236}">
                <a16:creationId xmlns:a16="http://schemas.microsoft.com/office/drawing/2014/main" id="{6B968DDD-323F-89A1-84E3-DDBA626D9386}"/>
              </a:ext>
            </a:extLst>
          </p:cNvPr>
          <p:cNvSpPr>
            <a:spLocks noGrp="1"/>
          </p:cNvSpPr>
          <p:nvPr>
            <p:ph type="ftr" sz="quarter" idx="11"/>
          </p:nvPr>
        </p:nvSpPr>
        <p:spPr/>
        <p:txBody>
          <a:bodyPr rtlCol="0"/>
          <a:lstStyle/>
          <a:p>
            <a:pPr rtl="0"/>
            <a:endParaRPr lang="en-US"/>
          </a:p>
        </p:txBody>
      </p:sp>
      <p:sp>
        <p:nvSpPr>
          <p:cNvPr id="3" name="Espaço Reservado para Data 2">
            <a:extLst>
              <a:ext uri="{FF2B5EF4-FFF2-40B4-BE49-F238E27FC236}">
                <a16:creationId xmlns:a16="http://schemas.microsoft.com/office/drawing/2014/main" id="{E89E8268-7232-2944-F1BD-399F9419B563}"/>
              </a:ext>
            </a:extLst>
          </p:cNvPr>
          <p:cNvSpPr>
            <a:spLocks noGrp="1"/>
          </p:cNvSpPr>
          <p:nvPr>
            <p:ph type="dt" sz="half" idx="10"/>
          </p:nvPr>
        </p:nvSpPr>
        <p:spPr/>
        <p:txBody>
          <a:bodyPr rtlCol="0"/>
          <a:lstStyle/>
          <a:p>
            <a:pPr rtl="0"/>
            <a:r>
              <a:rPr lang="en-US"/>
              <a:t>14/11/2025</a:t>
            </a:r>
          </a:p>
        </p:txBody>
      </p:sp>
      <p:sp>
        <p:nvSpPr>
          <p:cNvPr id="5" name="Espaço Reservado para o Número do Slide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12443400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azio">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10EAA6C9-A7F3-19F1-D17C-A1D83FAF553F}"/>
              </a:ext>
            </a:extLst>
          </p:cNvPr>
          <p:cNvSpPr>
            <a:spLocks noGrp="1"/>
          </p:cNvSpPr>
          <p:nvPr>
            <p:ph type="ftr" sz="quarter" idx="11"/>
          </p:nvPr>
        </p:nvSpPr>
        <p:spPr/>
        <p:txBody>
          <a:bodyPr rtlCol="0"/>
          <a:lstStyle/>
          <a:p>
            <a:pPr rtl="0"/>
            <a:endParaRPr lang="en-US"/>
          </a:p>
        </p:txBody>
      </p:sp>
      <p:sp>
        <p:nvSpPr>
          <p:cNvPr id="2" name="Espaço Reservado para Data 1">
            <a:extLst>
              <a:ext uri="{FF2B5EF4-FFF2-40B4-BE49-F238E27FC236}">
                <a16:creationId xmlns:a16="http://schemas.microsoft.com/office/drawing/2014/main" id="{49BC4D82-0182-501C-9231-46767680476E}"/>
              </a:ext>
            </a:extLst>
          </p:cNvPr>
          <p:cNvSpPr>
            <a:spLocks noGrp="1"/>
          </p:cNvSpPr>
          <p:nvPr>
            <p:ph type="dt" sz="half" idx="10"/>
          </p:nvPr>
        </p:nvSpPr>
        <p:spPr/>
        <p:txBody>
          <a:bodyPr rtlCol="0"/>
          <a:lstStyle/>
          <a:p>
            <a:pPr rtl="0"/>
            <a:r>
              <a:rPr lang="en-US"/>
              <a:t>14/11/2025</a:t>
            </a:r>
          </a:p>
        </p:txBody>
      </p:sp>
      <p:sp>
        <p:nvSpPr>
          <p:cNvPr id="4" name="Espaço Reservado para o Número do Slide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217157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ítulo com Imagem 4">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12648" y="548640"/>
            <a:ext cx="3892269" cy="3331896"/>
          </a:xfrm>
        </p:spPr>
        <p:txBody>
          <a:bodyPr vert="horz" lIns="91440" tIns="45720" rIns="91440" bIns="45720" rtlCol="0" anchor="t">
            <a:normAutofit/>
          </a:bodyPr>
          <a:lstStyle>
            <a:lvl1pPr>
              <a:defRPr lang="en-US" sz="4000" dirty="0">
                <a:solidFill>
                  <a:schemeClr val="tx1"/>
                </a:solidFill>
              </a:defRPr>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12649" y="4492488"/>
            <a:ext cx="3174160" cy="1411356"/>
          </a:xfrm>
        </p:spPr>
        <p:txBody>
          <a:bodyPr vert="horz" lIns="91440" tIns="45720" rIns="91440" bIns="45720" rtlCol="0" anchor="b">
            <a:normAutofit/>
          </a:bodyPr>
          <a:lstStyle>
            <a:lvl1pPr marL="0" indent="0">
              <a:buNone/>
              <a:defRPr lang="en-US" sz="1600" dirty="0">
                <a:solidFill>
                  <a:schemeClr val="tx1"/>
                </a:solidFill>
              </a:defRPr>
            </a:lvl1pPr>
          </a:lstStyle>
          <a:p>
            <a:pPr lvl="0" rtl="0"/>
            <a:r>
              <a:rPr lang="pt-br"/>
              <a:t>Clique para editar o estilo de subtítulo Mestre</a:t>
            </a:r>
          </a:p>
        </p:txBody>
      </p:sp>
      <p:sp>
        <p:nvSpPr>
          <p:cNvPr id="8" name="Espaço Reservado para Rodapé 7">
            <a:extLst>
              <a:ext uri="{FF2B5EF4-FFF2-40B4-BE49-F238E27FC236}">
                <a16:creationId xmlns:a16="http://schemas.microsoft.com/office/drawing/2014/main" id="{9A6E6A4C-6C55-068A-43AA-78DB4D1D643B}"/>
              </a:ext>
            </a:extLst>
          </p:cNvPr>
          <p:cNvSpPr>
            <a:spLocks noGrp="1"/>
          </p:cNvSpPr>
          <p:nvPr>
            <p:ph type="ftr" sz="quarter" idx="15"/>
          </p:nvPr>
        </p:nvSpPr>
        <p:spPr>
          <a:xfrm>
            <a:off x="612648" y="6338703"/>
            <a:ext cx="2070484" cy="365125"/>
          </a:xfrm>
        </p:spPr>
        <p:txBody>
          <a:bodyPr rtlCol="0"/>
          <a:lstStyle>
            <a:lvl1pPr>
              <a:defRPr>
                <a:solidFill>
                  <a:schemeClr val="tx1"/>
                </a:solidFill>
              </a:defRPr>
            </a:lvl1pPr>
          </a:lstStyle>
          <a:p>
            <a:pPr rtl="0"/>
            <a:endParaRPr lang="en-US"/>
          </a:p>
        </p:txBody>
      </p:sp>
      <p:sp>
        <p:nvSpPr>
          <p:cNvPr id="7" name="Espaço Reservado para Data 6">
            <a:extLst>
              <a:ext uri="{FF2B5EF4-FFF2-40B4-BE49-F238E27FC236}">
                <a16:creationId xmlns:a16="http://schemas.microsoft.com/office/drawing/2014/main" id="{F991F941-2D53-CC10-7947-62237A245FE0}"/>
              </a:ext>
            </a:extLst>
          </p:cNvPr>
          <p:cNvSpPr>
            <a:spLocks noGrp="1"/>
          </p:cNvSpPr>
          <p:nvPr>
            <p:ph type="dt" sz="half" idx="14"/>
          </p:nvPr>
        </p:nvSpPr>
        <p:spPr>
          <a:xfrm>
            <a:off x="2683132" y="6338703"/>
            <a:ext cx="1392578" cy="365125"/>
          </a:xfrm>
        </p:spPr>
        <p:txBody>
          <a:bodyPr rtlCol="0"/>
          <a:lstStyle>
            <a:lvl1pPr>
              <a:defRPr>
                <a:solidFill>
                  <a:schemeClr val="tx1"/>
                </a:solidFill>
              </a:defRPr>
            </a:lvl1pPr>
          </a:lstStyle>
          <a:p>
            <a:pPr rtl="0"/>
            <a:r>
              <a:rPr lang="en-US"/>
              <a:t>14/11/2025</a:t>
            </a:r>
          </a:p>
        </p:txBody>
      </p:sp>
      <p:sp>
        <p:nvSpPr>
          <p:cNvPr id="9" name="Espaço Reservado para o Número do Slide 8">
            <a:extLst>
              <a:ext uri="{FF2B5EF4-FFF2-40B4-BE49-F238E27FC236}">
                <a16:creationId xmlns:a16="http://schemas.microsoft.com/office/drawing/2014/main" id="{C1A2CCFF-14A7-08A8-4465-732CD8928728}"/>
              </a:ext>
            </a:extLst>
          </p:cNvPr>
          <p:cNvSpPr>
            <a:spLocks noGrp="1"/>
          </p:cNvSpPr>
          <p:nvPr>
            <p:ph type="sldNum" sz="quarter" idx="16"/>
          </p:nvPr>
        </p:nvSpPr>
        <p:spPr>
          <a:xfrm>
            <a:off x="4075710" y="6342301"/>
            <a:ext cx="429207" cy="365125"/>
          </a:xfrm>
        </p:spPr>
        <p:txBody>
          <a:bodyPr rtlCol="0"/>
          <a:lstStyle>
            <a:lvl1pPr>
              <a:defRPr>
                <a:solidFill>
                  <a:schemeClr val="tx1"/>
                </a:solidFill>
              </a:defRPr>
            </a:lvl1pPr>
          </a:lstStyle>
          <a:p>
            <a:pPr rtl="0"/>
            <a:fld id="{AEAA3239-9EA4-4A65-A281-97F994456D9F}" type="slidenum">
              <a:rPr lang="en-US" smtClean="0"/>
              <a:pPr rtl="0"/>
              <a:t>‹nº›</a:t>
            </a:fld>
            <a:endParaRPr lang="en-US"/>
          </a:p>
        </p:txBody>
      </p:sp>
      <p:sp>
        <p:nvSpPr>
          <p:cNvPr id="11" name="Espaço Reservado para Imagem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111574" y="0"/>
            <a:ext cx="7080426" cy="6858000"/>
          </a:xfrm>
          <a:blipFill>
            <a:blip r:embed="rId2">
              <a:alphaModFix amt="70000"/>
              <a:extLst>
                <a:ext uri="{28A0092B-C50C-407E-A947-70E740481C1C}">
                  <a14:useLocalDpi xmlns:a14="http://schemas.microsoft.com/office/drawing/2010/main" val="0"/>
                </a:ext>
              </a:extLst>
            </a:blip>
            <a:srcRect/>
            <a:stretch>
              <a:fillRect t="-1622" b="-1622"/>
            </a:stretch>
          </a:blipFill>
        </p:spPr>
        <p:txBody>
          <a:bodyPr vert="horz" wrap="square" lIns="91440" tIns="45720" rIns="91440" bIns="45720" rtlCol="0">
            <a:noAutofit/>
          </a:bodyPr>
          <a:lstStyle>
            <a:lvl1pPr marL="0" indent="0">
              <a:buNone/>
              <a:defRPr lang="en-US" dirty="0"/>
            </a:lvl1pPr>
          </a:lstStyle>
          <a:p>
            <a:pPr marL="0" lvl="0" indent="0" rtl="0">
              <a:buNone/>
            </a:pPr>
            <a:r>
              <a:rPr lang="pt-br"/>
              <a:t>   </a:t>
            </a:r>
          </a:p>
        </p:txBody>
      </p:sp>
    </p:spTree>
    <p:extLst>
      <p:ext uri="{BB962C8B-B14F-4D97-AF65-F5344CB8AC3E}">
        <p14:creationId xmlns:p14="http://schemas.microsoft.com/office/powerpoint/2010/main" val="10079773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rtlCol="0" anchor="t">
            <a:normAutofit/>
          </a:bodyPr>
          <a:lstStyle>
            <a:lvl1pPr>
              <a:defRPr sz="2800"/>
            </a:lvl1pPr>
          </a:lstStyle>
          <a:p>
            <a:pPr rtl="0"/>
            <a:r>
              <a:rPr lang="pt-br"/>
              <a:t>Clique para editar o estilo de título Mestre</a:t>
            </a:r>
          </a:p>
        </p:txBody>
      </p:sp>
      <p:sp>
        <p:nvSpPr>
          <p:cNvPr id="4" name="Espaço Reservado para Texto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590800"/>
            <a:ext cx="3595634" cy="3713584"/>
          </a:xfrm>
        </p:spPr>
        <p:txBody>
          <a:bodyPr rtlCol="0"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 texto Mestre</a:t>
            </a:r>
          </a:p>
        </p:txBody>
      </p:sp>
      <p:sp>
        <p:nvSpPr>
          <p:cNvPr id="3" name="Espaço Reservado para Conteúdo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9C85A215-184B-2105-0279-ED02F6445831}"/>
              </a:ext>
            </a:extLst>
          </p:cNvPr>
          <p:cNvSpPr>
            <a:spLocks noGrp="1"/>
          </p:cNvSpPr>
          <p:nvPr>
            <p:ph type="ftr" sz="quarter" idx="11"/>
          </p:nvPr>
        </p:nvSpPr>
        <p:spPr/>
        <p:txBody>
          <a:bodyPr rtlCol="0"/>
          <a:lstStyle/>
          <a:p>
            <a:pPr rtl="0"/>
            <a:endParaRPr lang="en-US"/>
          </a:p>
        </p:txBody>
      </p:sp>
      <p:sp>
        <p:nvSpPr>
          <p:cNvPr id="5" name="Espaço Reservado para Data 4">
            <a:extLst>
              <a:ext uri="{FF2B5EF4-FFF2-40B4-BE49-F238E27FC236}">
                <a16:creationId xmlns:a16="http://schemas.microsoft.com/office/drawing/2014/main" id="{93F05638-7A56-469A-825A-1DFA600254C8}"/>
              </a:ext>
            </a:extLst>
          </p:cNvPr>
          <p:cNvSpPr>
            <a:spLocks noGrp="1"/>
          </p:cNvSpPr>
          <p:nvPr>
            <p:ph type="dt" sz="half" idx="10"/>
          </p:nvPr>
        </p:nvSpPr>
        <p:spPr/>
        <p:txBody>
          <a:bodyPr rtlCol="0"/>
          <a:lstStyle/>
          <a:p>
            <a:pPr rtl="0"/>
            <a:r>
              <a:rPr lang="en-US"/>
              <a:t>14/11/2025</a:t>
            </a:r>
          </a:p>
        </p:txBody>
      </p:sp>
      <p:sp>
        <p:nvSpPr>
          <p:cNvPr id="7" name="Espaço Reservado para o Número do Slide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4576249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1762083"/>
          </a:xfrm>
        </p:spPr>
        <p:txBody>
          <a:bodyPr rtlCol="0" anchor="t">
            <a:normAutofit/>
          </a:bodyPr>
          <a:lstStyle>
            <a:lvl1pPr>
              <a:defRPr sz="2800"/>
            </a:lvl1pPr>
          </a:lstStyle>
          <a:p>
            <a:pPr rtl="0"/>
            <a:r>
              <a:rPr lang="pt-br"/>
              <a:t>Clique para editar o estilo de título Mestre</a:t>
            </a:r>
          </a:p>
        </p:txBody>
      </p:sp>
      <p:sp>
        <p:nvSpPr>
          <p:cNvPr id="4" name="Espaço Reservado para Texto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rtlCol="0"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 texto Mestre</a:t>
            </a:r>
          </a:p>
        </p:txBody>
      </p:sp>
      <p:sp>
        <p:nvSpPr>
          <p:cNvPr id="3" name="Espaço Reservado para Imagem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40483" y="698756"/>
            <a:ext cx="6139637" cy="5442639"/>
          </a:xfrm>
          <a:blipFill>
            <a:blip r:embed="rId2">
              <a:alphaModFix amt="70000"/>
              <a:extLst>
                <a:ext uri="{28A0092B-C50C-407E-A947-70E740481C1C}">
                  <a14:useLocalDpi xmlns:a14="http://schemas.microsoft.com/office/drawing/2010/main" val="0"/>
                </a:ext>
              </a:extLst>
            </a:blip>
            <a:srcRect/>
            <a:stretch>
              <a:fillRect t="-6403" b="-6403"/>
            </a:stretch>
          </a:blipFill>
        </p:spPr>
        <p:txBody>
          <a:bodyPr vert="horz" wrap="square" lIns="91440" tIns="45720" rIns="91440" bIns="45720" rtlCol="0">
            <a:noAutofit/>
          </a:bodyPr>
          <a:lstStyle>
            <a:lvl1pPr marL="0" indent="0">
              <a:buNone/>
              <a:defRPr lang="en-US"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lvl="0" indent="0" rtl="0">
              <a:buNone/>
            </a:pPr>
            <a:r>
              <a:rPr lang="pt-br"/>
              <a:t>   </a:t>
            </a:r>
          </a:p>
        </p:txBody>
      </p:sp>
      <p:sp>
        <p:nvSpPr>
          <p:cNvPr id="6" name="Espaço Reservado para Rodapé 5">
            <a:extLst>
              <a:ext uri="{FF2B5EF4-FFF2-40B4-BE49-F238E27FC236}">
                <a16:creationId xmlns:a16="http://schemas.microsoft.com/office/drawing/2014/main" id="{7FDC75DA-9A78-9AB9-7171-95A08CC51C56}"/>
              </a:ext>
            </a:extLst>
          </p:cNvPr>
          <p:cNvSpPr>
            <a:spLocks noGrp="1"/>
          </p:cNvSpPr>
          <p:nvPr>
            <p:ph type="ftr" sz="quarter" idx="11"/>
          </p:nvPr>
        </p:nvSpPr>
        <p:spPr/>
        <p:txBody>
          <a:bodyPr rtlCol="0"/>
          <a:lstStyle/>
          <a:p>
            <a:pPr rtl="0"/>
            <a:endParaRPr lang="en-US"/>
          </a:p>
        </p:txBody>
      </p:sp>
      <p:sp>
        <p:nvSpPr>
          <p:cNvPr id="5" name="Espaço Reservado para Data 4">
            <a:extLst>
              <a:ext uri="{FF2B5EF4-FFF2-40B4-BE49-F238E27FC236}">
                <a16:creationId xmlns:a16="http://schemas.microsoft.com/office/drawing/2014/main" id="{920B235E-39C7-4C78-20EF-DB48ECD9CB90}"/>
              </a:ext>
            </a:extLst>
          </p:cNvPr>
          <p:cNvSpPr>
            <a:spLocks noGrp="1"/>
          </p:cNvSpPr>
          <p:nvPr>
            <p:ph type="dt" sz="half" idx="10"/>
          </p:nvPr>
        </p:nvSpPr>
        <p:spPr/>
        <p:txBody>
          <a:bodyPr rtlCol="0"/>
          <a:lstStyle/>
          <a:p>
            <a:pPr rtl="0"/>
            <a:r>
              <a:rPr lang="en-US"/>
              <a:t>14/11/2025</a:t>
            </a:r>
          </a:p>
        </p:txBody>
      </p:sp>
      <p:sp>
        <p:nvSpPr>
          <p:cNvPr id="7" name="Espaço Reservado para o Número do Slide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39890398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ão">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10972800" cy="1965960"/>
          </a:xfrm>
        </p:spPr>
        <p:txBody>
          <a:bodyPr rtlCol="0" anchor="b">
            <a:normAutofit/>
          </a:bodyPr>
          <a:lstStyle>
            <a:lvl1pPr>
              <a:defRPr sz="7200">
                <a:solidFill>
                  <a:schemeClr val="tx1"/>
                </a:solidFill>
              </a:defRPr>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C7E1FCC9-2D1D-9C6B-8C9A-E3D0A77DBEF0}"/>
              </a:ext>
            </a:extLst>
          </p:cNvPr>
          <p:cNvSpPr>
            <a:spLocks noGrp="1"/>
          </p:cNvSpPr>
          <p:nvPr>
            <p:ph sz="quarter" idx="13"/>
          </p:nvPr>
        </p:nvSpPr>
        <p:spPr>
          <a:xfrm>
            <a:off x="612775" y="3276600"/>
            <a:ext cx="10972800" cy="2773136"/>
          </a:xfrm>
        </p:spPr>
        <p:txBody>
          <a:bodyPr rtlCol="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390648926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ão 2">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rtlCol="0" anchor="b">
            <a:noAutofit/>
          </a:bodyPr>
          <a:lstStyle>
            <a:lvl1pPr>
              <a:defRPr sz="7200">
                <a:solidFill>
                  <a:schemeClr val="tx1"/>
                </a:solidFill>
              </a:defRPr>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608008"/>
          </a:xfrm>
        </p:spPr>
        <p:txBody>
          <a:bodyPr rtlCol="0">
            <a:normAutofit/>
          </a:bodyPr>
          <a:lstStyle>
            <a:lvl1pPr marL="0" indent="0">
              <a:buNone/>
              <a:defRPr sz="1800">
                <a:solidFill>
                  <a:schemeClr val="tx1"/>
                </a:solidFill>
              </a:defRPr>
            </a:lvl1pPr>
            <a:lvl2pPr marL="228600" indent="0">
              <a:buNone/>
              <a:defRPr sz="16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200">
                <a:solidFill>
                  <a:schemeClr val="tx1"/>
                </a:solidFill>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235857716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ítulo">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12648" y="548640"/>
            <a:ext cx="9598152" cy="4144566"/>
          </a:xfrm>
        </p:spPr>
        <p:txBody>
          <a:bodyPr vert="horz" lIns="91440" tIns="45720" rIns="91440" bIns="45720" rtlCol="0" anchor="t">
            <a:normAutofit/>
          </a:bodyPr>
          <a:lstStyle>
            <a:lvl1pPr>
              <a:defRPr lang="en-US" sz="8000" dirty="0">
                <a:solidFill>
                  <a:schemeClr val="tx1"/>
                </a:solidFill>
              </a:defRPr>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12646" y="4693206"/>
            <a:ext cx="7769354" cy="1200698"/>
          </a:xfrm>
        </p:spPr>
        <p:txBody>
          <a:bodyPr vert="horz" lIns="91440" tIns="45720" rIns="91440" bIns="45720" rtlCol="0" anchor="b">
            <a:normAutofit/>
          </a:bodyPr>
          <a:lstStyle>
            <a:lvl1pPr marL="0" indent="0">
              <a:buNone/>
              <a:defRPr lang="en-US" sz="1800" dirty="0">
                <a:solidFill>
                  <a:schemeClr val="tx1"/>
                </a:solidFill>
              </a:defRPr>
            </a:lvl1pPr>
          </a:lstStyle>
          <a:p>
            <a:pPr lvl="0" rtl="0"/>
            <a:r>
              <a:rPr lang="pt-br"/>
              <a:t>Clique para editar o estilo de subtítulo Mestre</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21066960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ítulo 2">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12646" y="1401420"/>
            <a:ext cx="9140954" cy="2836729"/>
          </a:xfrm>
        </p:spPr>
        <p:txBody>
          <a:bodyPr vert="horz" lIns="91440" tIns="45720" rIns="91440" bIns="45720" rtlCol="0" anchor="b">
            <a:normAutofit/>
          </a:bodyPr>
          <a:lstStyle>
            <a:lvl1pPr>
              <a:defRPr lang="en-US" sz="6800" dirty="0">
                <a:solidFill>
                  <a:schemeClr val="tx1"/>
                </a:solidFill>
              </a:defRPr>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12647" y="4318968"/>
            <a:ext cx="7312153" cy="1014984"/>
          </a:xfrm>
        </p:spPr>
        <p:txBody>
          <a:bodyPr vert="horz" lIns="91440" tIns="45720" rIns="91440" bIns="45720" rtlCol="0">
            <a:normAutofit/>
          </a:bodyPr>
          <a:lstStyle>
            <a:lvl1pPr marL="0" indent="0">
              <a:buNone/>
              <a:defRPr lang="en-US" sz="2000" dirty="0">
                <a:solidFill>
                  <a:schemeClr val="tx1"/>
                </a:solidFill>
              </a:defRPr>
            </a:lvl1pPr>
          </a:lstStyle>
          <a:p>
            <a:pPr lvl="0" rtl="0"/>
            <a:r>
              <a:rPr lang="pt-br"/>
              <a:t>Clique para editar o estilo de subtítulo Mestre</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6343955"/>
            <a:ext cx="2805405" cy="365125"/>
          </a:xfrm>
        </p:spPr>
        <p:txBody>
          <a:bodyPr rtlCol="0"/>
          <a:lstStyle>
            <a:lvl1pPr>
              <a:defRPr>
                <a:solidFill>
                  <a:schemeClr val="tx1"/>
                </a:solidFill>
              </a:defRPr>
            </a:lvl1pPr>
          </a:lstStyle>
          <a:p>
            <a:pPr rtl="0"/>
            <a:endParaRPr lang="en-US"/>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8221509" y="6343955"/>
            <a:ext cx="2875064" cy="365125"/>
          </a:xfrm>
        </p:spPr>
        <p:txBody>
          <a:bodyPr rtlCol="0"/>
          <a:lstStyle>
            <a:lvl1pPr>
              <a:defRPr>
                <a:solidFill>
                  <a:schemeClr val="tx1"/>
                </a:solidFill>
              </a:defRPr>
            </a:lvl1pPr>
          </a:lstStyle>
          <a:p>
            <a:pPr rtl="0"/>
            <a:r>
              <a:rPr lang="en-US"/>
              <a:t>14/11/2025</a:t>
            </a:r>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15574915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ítulo 3">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1981200" y="1560442"/>
            <a:ext cx="8229600" cy="2379013"/>
          </a:xfrm>
        </p:spPr>
        <p:txBody>
          <a:bodyPr rtlCol="0" anchor="b">
            <a:normAutofit/>
          </a:bodyPr>
          <a:lstStyle>
            <a:lvl1pPr algn="ctr">
              <a:defRPr sz="6000">
                <a:solidFill>
                  <a:schemeClr val="tx1"/>
                </a:solidFill>
              </a:defRPr>
            </a:lvl1pPr>
          </a:lstStyle>
          <a:p>
            <a:pPr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8"/>
            <a:ext cx="7588155" cy="1029310"/>
          </a:xfrm>
        </p:spPr>
        <p:txBody>
          <a:bodyPr rtlCol="0">
            <a:normAutofit/>
          </a:bodyPr>
          <a:lstStyle>
            <a:lvl1pPr marL="0" indent="0" algn="ctr">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Clique para editar o estilo de subtítulo Mestre</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lvl1pPr>
              <a:defRPr>
                <a:solidFill>
                  <a:schemeClr val="tx1"/>
                </a:solidFill>
              </a:defRPr>
            </a:lvl1pPr>
          </a:lstStyle>
          <a:p>
            <a:pPr rtl="0"/>
            <a:endParaRPr lang="en-US"/>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1"/>
                </a:solidFill>
              </a:defRPr>
            </a:lvl1pPr>
          </a:lstStyle>
          <a:p>
            <a:pPr rtl="0"/>
            <a:r>
              <a:rPr lang="en-US"/>
              <a:t>14/11/2025</a:t>
            </a:r>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31807935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beçalho da Seção">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417671"/>
            <a:ext cx="7909560" cy="4906929"/>
          </a:xfrm>
        </p:spPr>
        <p:txBody>
          <a:bodyPr vert="horz" lIns="91440" tIns="45720" rIns="91440" bIns="45720" rtlCol="0" anchor="b">
            <a:normAutofit/>
          </a:bodyPr>
          <a:lstStyle>
            <a:lvl1pPr>
              <a:defRPr lang="en-US" sz="7400" dirty="0">
                <a:solidFill>
                  <a:schemeClr val="tx1"/>
                </a:solidFill>
              </a:defRPr>
            </a:lvl1pPr>
          </a:lstStyle>
          <a:p>
            <a:pPr lvl="0" rtl="0"/>
            <a:r>
              <a:rPr lang="pt-br"/>
              <a:t>Cabeçalho da Seção</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137388"/>
            <a:ext cx="2805405" cy="365125"/>
          </a:xfrm>
        </p:spPr>
        <p:txBody>
          <a:bodyPr rtlCol="0"/>
          <a:lstStyle>
            <a:lvl1pPr>
              <a:defRPr>
                <a:solidFill>
                  <a:schemeClr val="tx1"/>
                </a:solidFill>
              </a:defRPr>
            </a:lvl1pPr>
          </a:lstStyle>
          <a:p>
            <a:pPr rtl="0"/>
            <a:endParaRPr lang="en-US"/>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8893929" y="137388"/>
            <a:ext cx="2202644" cy="365125"/>
          </a:xfrm>
        </p:spPr>
        <p:txBody>
          <a:bodyPr rtlCol="0"/>
          <a:lstStyle>
            <a:lvl1pPr>
              <a:defRPr>
                <a:solidFill>
                  <a:schemeClr val="tx1"/>
                </a:solidFill>
              </a:defRPr>
            </a:lvl1pPr>
          </a:lstStyle>
          <a:p>
            <a:pPr rtl="0"/>
            <a:r>
              <a:rPr lang="en-US"/>
              <a:t>14/11/2025</a:t>
            </a:r>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137388"/>
            <a:ext cx="429207" cy="365125"/>
          </a:xfrm>
        </p:spPr>
        <p:txBody>
          <a:bodyPr rtlCol="0"/>
          <a:lstStyle>
            <a:lvl1pPr>
              <a:defRPr>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37730146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75BFB69-9245-EC58-F1DE-FEB625BD336A}"/>
              </a:ext>
            </a:extLst>
          </p:cNvPr>
          <p:cNvSpPr>
            <a:spLocks noGrp="1"/>
          </p:cNvSpPr>
          <p:nvPr>
            <p:ph type="title"/>
          </p:nvPr>
        </p:nvSpPr>
        <p:spPr>
          <a:xfrm>
            <a:off x="612648" y="514649"/>
            <a:ext cx="10963655" cy="972373"/>
          </a:xfrm>
          <a:prstGeom prst="rect">
            <a:avLst/>
          </a:prstGeom>
        </p:spPr>
        <p:txBody>
          <a:bodyPr vert="horz" lIns="91440" tIns="45720" rIns="91440" bIns="45720" rtlCol="0" anchor="b">
            <a:normAutofit/>
          </a:bodyPr>
          <a:lstStyle/>
          <a:p>
            <a:pPr rtl="0"/>
            <a:r>
              <a:rPr lang="pt-br"/>
              <a:t>Clique para editar o estilo de título Mestre</a:t>
            </a:r>
          </a:p>
        </p:txBody>
      </p:sp>
      <p:sp>
        <p:nvSpPr>
          <p:cNvPr id="3" name="Espaço Reservado para Texto 2">
            <a:extLst>
              <a:ext uri="{FF2B5EF4-FFF2-40B4-BE49-F238E27FC236}">
                <a16:creationId xmlns:a16="http://schemas.microsoft.com/office/drawing/2014/main" id="{5516AFD5-5144-C460-0CA4-644BC4A93C02}"/>
              </a:ext>
            </a:extLst>
          </p:cNvPr>
          <p:cNvSpPr>
            <a:spLocks noGrp="1"/>
          </p:cNvSpPr>
          <p:nvPr>
            <p:ph type="body" idx="1"/>
          </p:nvPr>
        </p:nvSpPr>
        <p:spPr>
          <a:xfrm>
            <a:off x="612647" y="1629786"/>
            <a:ext cx="10963656" cy="4593828"/>
          </a:xfrm>
          <a:prstGeom prst="rect">
            <a:avLst/>
          </a:prstGeom>
        </p:spPr>
        <p:txBody>
          <a:bodyPr vert="horz" lIns="91440" tIns="45720" rIns="91440" bIns="45720" rtlCol="0">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Data 3">
            <a:extLst>
              <a:ext uri="{FF2B5EF4-FFF2-40B4-BE49-F238E27FC236}">
                <a16:creationId xmlns:a16="http://schemas.microsoft.com/office/drawing/2014/main" id="{3995753E-AF8A-7E04-8A1A-205B755A0215}"/>
              </a:ext>
            </a:extLst>
          </p:cNvPr>
          <p:cNvSpPr>
            <a:spLocks noGrp="1"/>
          </p:cNvSpPr>
          <p:nvPr>
            <p:ph type="dt" sz="half" idx="2"/>
          </p:nvPr>
        </p:nvSpPr>
        <p:spPr>
          <a:xfrm>
            <a:off x="8893929" y="6343955"/>
            <a:ext cx="2202644" cy="365125"/>
          </a:xfrm>
          <a:prstGeom prst="rect">
            <a:avLst/>
          </a:prstGeom>
        </p:spPr>
        <p:txBody>
          <a:bodyPr vert="horz" lIns="91440" tIns="45720" rIns="91440" bIns="45720" rtlCol="0" anchor="ctr"/>
          <a:lstStyle>
            <a:lvl1pPr algn="r" rtl="0">
              <a:defRPr sz="800">
                <a:solidFill>
                  <a:schemeClr val="tx1"/>
                </a:solidFill>
              </a:defRPr>
            </a:lvl1pPr>
          </a:lstStyle>
          <a:p>
            <a:pPr rtl="0"/>
            <a:r>
              <a:rPr lang="en-US"/>
              <a:t>14/11/2025</a:t>
            </a:r>
          </a:p>
        </p:txBody>
      </p:sp>
      <p:sp>
        <p:nvSpPr>
          <p:cNvPr id="5" name="Espaço Reservado para Rodapé 4">
            <a:extLst>
              <a:ext uri="{FF2B5EF4-FFF2-40B4-BE49-F238E27FC236}">
                <a16:creationId xmlns:a16="http://schemas.microsoft.com/office/drawing/2014/main" id="{D4E1B7C8-DA74-800B-EE14-A39E9DB32DE4}"/>
              </a:ext>
            </a:extLst>
          </p:cNvPr>
          <p:cNvSpPr>
            <a:spLocks noGrp="1"/>
          </p:cNvSpPr>
          <p:nvPr>
            <p:ph type="ftr" sz="quarter" idx="3"/>
          </p:nvPr>
        </p:nvSpPr>
        <p:spPr>
          <a:xfrm>
            <a:off x="612647" y="6343955"/>
            <a:ext cx="2805405" cy="365125"/>
          </a:xfrm>
          <a:prstGeom prst="rect">
            <a:avLst/>
          </a:prstGeom>
        </p:spPr>
        <p:txBody>
          <a:bodyPr vert="horz" lIns="91440" tIns="45720" rIns="91440" bIns="45720" rtlCol="0" anchor="ctr"/>
          <a:lstStyle>
            <a:lvl1pPr algn="l" rtl="0">
              <a:defRPr sz="800">
                <a:solidFill>
                  <a:schemeClr val="tx1"/>
                </a:solidFill>
              </a:defRPr>
            </a:lvl1pPr>
          </a:lstStyle>
          <a:p>
            <a:pPr rtl="0"/>
            <a:endParaRPr lang="en-US" dirty="0"/>
          </a:p>
        </p:txBody>
      </p:sp>
      <p:sp>
        <p:nvSpPr>
          <p:cNvPr id="6" name="Espaço Reservado para o Número do Slide 5">
            <a:extLst>
              <a:ext uri="{FF2B5EF4-FFF2-40B4-BE49-F238E27FC236}">
                <a16:creationId xmlns:a16="http://schemas.microsoft.com/office/drawing/2014/main" id="{7AC1647D-0DF0-CA1B-F723-EF7B8F508DB7}"/>
              </a:ext>
            </a:extLst>
          </p:cNvPr>
          <p:cNvSpPr>
            <a:spLocks noGrp="1"/>
          </p:cNvSpPr>
          <p:nvPr>
            <p:ph type="sldNum" sz="quarter" idx="4"/>
          </p:nvPr>
        </p:nvSpPr>
        <p:spPr>
          <a:xfrm>
            <a:off x="11147096" y="6343955"/>
            <a:ext cx="429207" cy="365125"/>
          </a:xfrm>
          <a:prstGeom prst="rect">
            <a:avLst/>
          </a:prstGeom>
        </p:spPr>
        <p:txBody>
          <a:bodyPr vert="horz" lIns="91440" tIns="45720" rIns="91440" bIns="45720" rtlCol="0" anchor="ctr"/>
          <a:lstStyle>
            <a:lvl1pPr algn="r" rtl="0">
              <a:defRPr sz="800">
                <a:solidFill>
                  <a:schemeClr val="tx1"/>
                </a:solidFill>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2544066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hf sldNum="0" hdr="0" dt="0"/>
  <p:txStyles>
    <p:titleStyle>
      <a:lvl1pPr algn="l" defTabSz="914400" rtl="0" eaLnBrk="1" latinLnBrk="0" hangingPunct="1">
        <a:lnSpc>
          <a:spcPct val="80000"/>
        </a:lnSpc>
        <a:spcBef>
          <a:spcPct val="0"/>
        </a:spcBef>
        <a:buNone/>
        <a:defRPr sz="3200" b="1" kern="1200" cap="all" spc="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5" pos="7296" userDrawn="1">
          <p15:clr>
            <a:srgbClr val="F26B43"/>
          </p15:clr>
        </p15:guide>
        <p15:guide id="26" pos="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6.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image" Target="../media/image22.svg"/><Relationship Id="rId11" Type="http://schemas.openxmlformats.org/officeDocument/2006/relationships/image" Target="../media/image45.png"/><Relationship Id="rId5" Type="http://schemas.openxmlformats.org/officeDocument/2006/relationships/image" Target="../media/image21.png"/><Relationship Id="rId10" Type="http://schemas.openxmlformats.org/officeDocument/2006/relationships/image" Target="../media/image44.svg"/><Relationship Id="rId4" Type="http://schemas.openxmlformats.org/officeDocument/2006/relationships/image" Target="../media/image4.svg"/><Relationship Id="rId9" Type="http://schemas.openxmlformats.org/officeDocument/2006/relationships/image" Target="../media/image43.png"/><Relationship Id="rId14"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6.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6.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46.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sv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6.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46.xm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6.xml"/><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46.xml"/><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46.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46.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4.svg"/><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4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46.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46.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6.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4.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4.svg"/><Relationship Id="rId9" Type="http://schemas.openxmlformats.org/officeDocument/2006/relationships/image" Target="../media/image25.png"/><Relationship Id="rId1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DC744877-0E56-4E90-8802-5AC372D2355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Uma imagem de ambiente doméstico moderno e organizado, com elementos visuais que sugerem planejamento financeiro, como uma mesa com laptop, calculadora, papéis e uma xícara de café, iluminada por luz natural suave. O cenário deve transmitir tranquilidade, foco e profissionalismo, com espaço visual central para sobreposição de texto. Nenhum texto visível ou implícito, letras ou palavras devem aparecer em qualquer parte da imagem">
            <a:extLst>
              <a:ext uri="{FF2B5EF4-FFF2-40B4-BE49-F238E27FC236}">
                <a16:creationId xmlns:a16="http://schemas.microsoft.com/office/drawing/2014/main" id="{7D6B7CC8-ED2D-4068-A7EF-7C4A64C35A67}"/>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8" name="CaixaDeTexto 7">
            <a:extLst>
              <a:ext uri="{FF2B5EF4-FFF2-40B4-BE49-F238E27FC236}">
                <a16:creationId xmlns:a16="http://schemas.microsoft.com/office/drawing/2014/main" id="{BB442887-4196-4E74-96D9-FCEC12BB9787}"/>
              </a:ext>
            </a:extLst>
          </p:cNvPr>
          <p:cNvSpPr txBox="1"/>
          <p:nvPr/>
        </p:nvSpPr>
        <p:spPr>
          <a:xfrm>
            <a:off x="619125" y="850552"/>
            <a:ext cx="4391025" cy="2011412"/>
          </a:xfrm>
          <a:prstGeom prst="rect">
            <a:avLst/>
          </a:prstGeom>
          <a:noFill/>
        </p:spPr>
        <p:txBody>
          <a:bodyPr wrap="square" rtlCol="0">
            <a:normAutofit/>
          </a:bodyPr>
          <a:lstStyle/>
          <a:p>
            <a:pPr marL="0" algn="l">
              <a:buNone/>
            </a:pPr>
            <a:r>
              <a:rPr sz="4800" b="1">
                <a:solidFill>
                  <a:srgbClr val="000000"/>
                </a:solidFill>
                <a:effectLst/>
                <a:latin typeface="Aharoni Bold"/>
              </a:rPr>
              <a:t>FUNDAMENTOS FINANCEIROS ESSENCIAIS</a:t>
            </a:r>
            <a:r>
              <a:rPr>
                <a:effectLst/>
              </a:rPr>
              <a:t> </a:t>
            </a:r>
            <a:endParaRPr lang="pt-BR"/>
          </a:p>
        </p:txBody>
      </p:sp>
      <p:sp>
        <p:nvSpPr>
          <p:cNvPr id="9" name="CaixaDeTexto 8">
            <a:extLst>
              <a:ext uri="{FF2B5EF4-FFF2-40B4-BE49-F238E27FC236}">
                <a16:creationId xmlns:a16="http://schemas.microsoft.com/office/drawing/2014/main" id="{0C8BB782-17E0-4178-A08F-B8945D508F93}"/>
              </a:ext>
            </a:extLst>
          </p:cNvPr>
          <p:cNvSpPr txBox="1"/>
          <p:nvPr/>
        </p:nvSpPr>
        <p:spPr>
          <a:xfrm>
            <a:off x="619125" y="5306169"/>
            <a:ext cx="4391025" cy="891480"/>
          </a:xfrm>
          <a:prstGeom prst="rect">
            <a:avLst/>
          </a:prstGeom>
          <a:noFill/>
        </p:spPr>
        <p:txBody>
          <a:bodyPr wrap="square" rtlCol="0">
            <a:normAutofit/>
          </a:bodyPr>
          <a:lstStyle/>
          <a:p>
            <a:pPr marL="0" algn="l">
              <a:buNone/>
            </a:pPr>
            <a:r>
              <a:rPr sz="2700" b="0">
                <a:solidFill>
                  <a:srgbClr val="000000"/>
                </a:solidFill>
                <a:effectLst/>
                <a:latin typeface="Aharoni Bold"/>
              </a:rPr>
              <a:t>Conceitos práticos para o dia a dia</a:t>
            </a:r>
            <a:r>
              <a:rPr>
                <a:effectLst/>
              </a:rPr>
              <a:t> </a:t>
            </a:r>
            <a:endParaRPr lang="pt-BR"/>
          </a:p>
        </p:txBody>
      </p:sp>
    </p:spTree>
    <p:extLst>
      <p:ext uri="{BB962C8B-B14F-4D97-AF65-F5344CB8AC3E}">
        <p14:creationId xmlns:p14="http://schemas.microsoft.com/office/powerpoint/2010/main" val="1488872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43A79F90-9939-4258-848C-B04621AA70E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 split-scene photograph showing on one side a glass jar filled with coins (symbolizing savings) placed on a home desk, and on the other side, a hand holding a smartphone displaying a dynamic investment graph with upward trends. The background should be softly blurred to emphasize the contrast between security (savings) and growth (investment), with a modern, professional aesthetic. No visible or implied text, letters, or words should appear anywhere in the image">
            <a:extLst>
              <a:ext uri="{FF2B5EF4-FFF2-40B4-BE49-F238E27FC236}">
                <a16:creationId xmlns:a16="http://schemas.microsoft.com/office/drawing/2014/main" id="{629D97DD-5705-4E3F-8BBA-8858EB79B3EF}"/>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9125" y="1731615"/>
            <a:ext cx="4476750" cy="2981325"/>
          </a:xfrm>
          <a:prstGeom prst="rect">
            <a:avLst/>
          </a:prstGeom>
        </p:spPr>
      </p:pic>
      <p:pic>
        <p:nvPicPr>
          <p:cNvPr id="8" name="Gráfico 7" descr="A split-scene photograph showing on one side a glass jar filled with coins (symbolizing savings) placed on a home desk, and on the other side, a hand holding a smartphone displaying a dynamic investment graph with upward trends. The background should be softly blurred to emphasize the contrast between security (savings) and growth (investment), with a modern, professional aesthetic. No visible or implied text, letters, or words should appear anywhere in the image">
            <a:extLst>
              <a:ext uri="{FF2B5EF4-FFF2-40B4-BE49-F238E27FC236}">
                <a16:creationId xmlns:a16="http://schemas.microsoft.com/office/drawing/2014/main" id="{FE45FE01-D434-4948-80F2-AA8FA4114F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53075" y="1731615"/>
            <a:ext cx="4476750" cy="2981325"/>
          </a:xfrm>
          <a:prstGeom prst="rect">
            <a:avLst/>
          </a:prstGeom>
        </p:spPr>
      </p:pic>
      <p:sp>
        <p:nvSpPr>
          <p:cNvPr id="9" name="CaixaDeTexto 8">
            <a:extLst>
              <a:ext uri="{FF2B5EF4-FFF2-40B4-BE49-F238E27FC236}">
                <a16:creationId xmlns:a16="http://schemas.microsoft.com/office/drawing/2014/main" id="{22C522BB-8A31-4418-B844-5615D8E7C543}"/>
              </a:ext>
            </a:extLst>
          </p:cNvPr>
          <p:cNvSpPr txBox="1"/>
          <p:nvPr/>
        </p:nvSpPr>
        <p:spPr>
          <a:xfrm>
            <a:off x="619125" y="771525"/>
            <a:ext cx="10972800" cy="502890"/>
          </a:xfrm>
          <a:prstGeom prst="rect">
            <a:avLst/>
          </a:prstGeom>
          <a:noFill/>
        </p:spPr>
        <p:txBody>
          <a:bodyPr wrap="square" rtlCol="0">
            <a:normAutofit/>
          </a:bodyPr>
          <a:lstStyle/>
          <a:p>
            <a:pPr marL="0" algn="l">
              <a:buNone/>
            </a:pPr>
            <a:r>
              <a:rPr sz="3600" b="0" cap="all">
                <a:solidFill>
                  <a:srgbClr val="000000"/>
                </a:solidFill>
                <a:effectLst/>
                <a:latin typeface="Aharoni Bold"/>
              </a:rPr>
              <a:t>POUPANÇA VS. INVESTIMENTO</a:t>
            </a:r>
            <a:r>
              <a:rPr>
                <a:effectLst/>
              </a:rPr>
              <a:t> </a:t>
            </a:r>
            <a:endParaRPr lang="pt-BR"/>
          </a:p>
        </p:txBody>
      </p:sp>
      <p:sp>
        <p:nvSpPr>
          <p:cNvPr id="10" name="CaixaDeTexto 9">
            <a:extLst>
              <a:ext uri="{FF2B5EF4-FFF2-40B4-BE49-F238E27FC236}">
                <a16:creationId xmlns:a16="http://schemas.microsoft.com/office/drawing/2014/main" id="{0975C609-B645-4441-A87C-488D46E5C4EC}"/>
              </a:ext>
            </a:extLst>
          </p:cNvPr>
          <p:cNvSpPr txBox="1"/>
          <p:nvPr/>
        </p:nvSpPr>
        <p:spPr>
          <a:xfrm>
            <a:off x="619125" y="4808190"/>
            <a:ext cx="4476750" cy="1039713"/>
          </a:xfrm>
          <a:prstGeom prst="rect">
            <a:avLst/>
          </a:prstGeom>
          <a:noFill/>
        </p:spPr>
        <p:txBody>
          <a:bodyPr wrap="square" rtlCol="0">
            <a:normAutofit/>
          </a:bodyPr>
          <a:lstStyle/>
          <a:p>
            <a:pPr marL="0" algn="l">
              <a:buNone/>
            </a:pPr>
            <a:r>
              <a:rPr sz="1350" b="1">
                <a:solidFill>
                  <a:srgbClr val="000000"/>
                </a:solidFill>
                <a:effectLst/>
                <a:latin typeface="Aptos Regular"/>
              </a:rPr>
              <a:t>Poupança</a:t>
            </a:r>
            <a:r>
              <a:rPr>
                <a:effectLst/>
              </a:rPr>
              <a:t> </a:t>
            </a:r>
          </a:p>
          <a:p>
            <a:pPr marL="0" algn="l">
              <a:spcBef>
                <a:spcPts val="900"/>
              </a:spcBef>
              <a:buNone/>
            </a:pPr>
            <a:r>
              <a:rPr sz="1350" b="0">
                <a:solidFill>
                  <a:srgbClr val="000000"/>
                </a:solidFill>
                <a:effectLst/>
                <a:latin typeface="Aptos Regular"/>
              </a:rPr>
              <a:t>Alta liquidez e segurança, mas baixo retorno. Útil como reserva de emergência e para metas de curto prazo.</a:t>
            </a:r>
            <a:r>
              <a:rPr>
                <a:effectLst/>
              </a:rPr>
              <a:t> </a:t>
            </a:r>
            <a:endParaRPr lang="pt-BR"/>
          </a:p>
        </p:txBody>
      </p:sp>
      <p:sp>
        <p:nvSpPr>
          <p:cNvPr id="11" name="CaixaDeTexto 10">
            <a:extLst>
              <a:ext uri="{FF2B5EF4-FFF2-40B4-BE49-F238E27FC236}">
                <a16:creationId xmlns:a16="http://schemas.microsoft.com/office/drawing/2014/main" id="{CCFF67EE-0E90-4DC4-B11F-065F278FF77B}"/>
              </a:ext>
            </a:extLst>
          </p:cNvPr>
          <p:cNvSpPr txBox="1"/>
          <p:nvPr/>
        </p:nvSpPr>
        <p:spPr>
          <a:xfrm>
            <a:off x="5553075" y="4808190"/>
            <a:ext cx="4476750" cy="1039713"/>
          </a:xfrm>
          <a:prstGeom prst="rect">
            <a:avLst/>
          </a:prstGeom>
          <a:noFill/>
        </p:spPr>
        <p:txBody>
          <a:bodyPr wrap="square" rtlCol="0">
            <a:normAutofit/>
          </a:bodyPr>
          <a:lstStyle/>
          <a:p>
            <a:pPr marL="0" algn="l">
              <a:buNone/>
            </a:pPr>
            <a:r>
              <a:rPr sz="1350" b="1">
                <a:solidFill>
                  <a:srgbClr val="000000"/>
                </a:solidFill>
                <a:effectLst/>
                <a:latin typeface="Aptos Regular"/>
              </a:rPr>
              <a:t>Investimento</a:t>
            </a:r>
            <a:r>
              <a:rPr>
                <a:effectLst/>
              </a:rPr>
              <a:t> </a:t>
            </a:r>
          </a:p>
          <a:p>
            <a:pPr marL="0" algn="l">
              <a:spcBef>
                <a:spcPts val="900"/>
              </a:spcBef>
              <a:buNone/>
            </a:pPr>
            <a:r>
              <a:rPr sz="1350" b="0">
                <a:solidFill>
                  <a:srgbClr val="000000"/>
                </a:solidFill>
                <a:effectLst/>
                <a:latin typeface="Aptos Regular"/>
              </a:rPr>
              <a:t>Busca maior rentabilidade ao longo do tempo com riscos controlados. Alinha-se a objetivos e perfil do investidor.</a:t>
            </a:r>
            <a:r>
              <a:rPr>
                <a:effectLst/>
              </a:rPr>
              <a:t> </a:t>
            </a:r>
            <a:endParaRPr lang="pt-BR"/>
          </a:p>
        </p:txBody>
      </p:sp>
    </p:spTree>
    <p:extLst>
      <p:ext uri="{BB962C8B-B14F-4D97-AF65-F5344CB8AC3E}">
        <p14:creationId xmlns:p14="http://schemas.microsoft.com/office/powerpoint/2010/main" val="811651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58090324-92FF-4ECA-B3D8-125A51EB83C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D8E21536-D0D9-35B1-4C29-901A80C479E4}"/>
              </a:ext>
            </a:extLst>
          </p:cNvPr>
          <p:cNvSpPr>
            <a:spLocks noGrp="1"/>
          </p:cNvSpPr>
          <p:nvPr>
            <p:ph sz="quarter" idx="16"/>
          </p:nvPr>
        </p:nvSpPr>
        <p:spPr>
          <a:xfrm>
            <a:off x="828675" y="5105400"/>
            <a:ext cx="10534650" cy="923925"/>
          </a:xfrm>
        </p:spPr>
        <p:txBody>
          <a:bodyPr/>
          <a:lstStyle/>
          <a:p>
            <a:pPr marL="0" marR="0" indent="0" algn="l" fontAlgn="b">
              <a:buNone/>
            </a:pPr>
            <a:r>
              <a:rPr sz="6000">
                <a:solidFill>
                  <a:srgbClr val="000000"/>
                </a:solidFill>
                <a:effectLst/>
                <a:latin typeface="Aharoni Bold"/>
              </a:rPr>
              <a:t>ORÇAMENTO PESSOAL</a:t>
            </a:r>
            <a:r>
              <a:rPr>
                <a:effectLst/>
              </a:rPr>
              <a:t> </a:t>
            </a:r>
            <a:endParaRPr lang="pt-BR"/>
          </a:p>
        </p:txBody>
      </p:sp>
    </p:spTree>
    <p:extLst>
      <p:ext uri="{BB962C8B-B14F-4D97-AF65-F5344CB8AC3E}">
        <p14:creationId xmlns:p14="http://schemas.microsoft.com/office/powerpoint/2010/main" val="894921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12C2991E-6197-49DC-9062-824DC636EF4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A03C42AA-022C-F879-7588-C2DE2C32F0FB}"/>
              </a:ext>
            </a:extLst>
          </p:cNvPr>
          <p:cNvSpPr>
            <a:spLocks noGrp="1"/>
          </p:cNvSpPr>
          <p:nvPr>
            <p:ph sz="quarter" idx="16"/>
          </p:nvPr>
        </p:nvSpPr>
        <p:spPr>
          <a:xfrm>
            <a:off x="619125" y="581025"/>
            <a:ext cx="10972800" cy="670470"/>
          </a:xfrm>
        </p:spPr>
        <p:txBody>
          <a:bodyPr/>
          <a:lstStyle/>
          <a:p>
            <a:pPr marL="0" indent="0" algn="l">
              <a:buNone/>
            </a:pPr>
            <a:r>
              <a:rPr sz="4800">
                <a:solidFill>
                  <a:srgbClr val="000000"/>
                </a:solidFill>
                <a:effectLst/>
                <a:latin typeface="Aharoni Bold"/>
              </a:rPr>
              <a:t>RECEITAS E DESPESAS</a:t>
            </a:r>
            <a:r>
              <a:rPr>
                <a:effectLst/>
              </a:rPr>
              <a:t> </a:t>
            </a:r>
            <a:endParaRPr lang="pt-BR"/>
          </a:p>
        </p:txBody>
      </p:sp>
      <p:sp>
        <p:nvSpPr>
          <p:cNvPr id="7" name="CaixaDeTexto 6">
            <a:extLst>
              <a:ext uri="{FF2B5EF4-FFF2-40B4-BE49-F238E27FC236}">
                <a16:creationId xmlns:a16="http://schemas.microsoft.com/office/drawing/2014/main" id="{92F74C01-030A-4BFE-8153-227917A4830D}"/>
              </a:ext>
            </a:extLst>
          </p:cNvPr>
          <p:cNvSpPr txBox="1"/>
          <p:nvPr/>
        </p:nvSpPr>
        <p:spPr>
          <a:xfrm>
            <a:off x="619125" y="3003649"/>
            <a:ext cx="2571750" cy="1875532"/>
          </a:xfrm>
          <a:prstGeom prst="rect">
            <a:avLst/>
          </a:prstGeom>
          <a:noFill/>
        </p:spPr>
        <p:txBody>
          <a:bodyPr wrap="square" rtlCol="0">
            <a:normAutofit/>
          </a:bodyPr>
          <a:lstStyle/>
          <a:p>
            <a:pPr marL="0" algn="l">
              <a:spcAft>
                <a:spcPts val="1800"/>
              </a:spcAft>
              <a:buNone/>
            </a:pPr>
            <a:r>
              <a:rPr sz="5400" b="1">
                <a:solidFill>
                  <a:srgbClr val="000000"/>
                </a:solidFill>
                <a:effectLst/>
                <a:latin typeface="Aharoni Bold"/>
              </a:rPr>
              <a:t>01</a:t>
            </a:r>
            <a:r>
              <a:rPr>
                <a:effectLst/>
              </a:rPr>
              <a:t> </a:t>
            </a:r>
          </a:p>
          <a:p>
            <a:pPr marL="0" algn="l">
              <a:spcAft>
                <a:spcPts val="900"/>
              </a:spcAft>
              <a:buNone/>
            </a:pPr>
            <a:r>
              <a:rPr sz="1425" b="1">
                <a:solidFill>
                  <a:srgbClr val="000000"/>
                </a:solidFill>
                <a:effectLst/>
                <a:latin typeface="Aharoni Bold"/>
              </a:rPr>
              <a:t>Levante receitas</a:t>
            </a:r>
            <a:r>
              <a:rPr>
                <a:effectLst/>
              </a:rPr>
              <a:t> </a:t>
            </a:r>
          </a:p>
          <a:p>
            <a:pPr marL="0" algn="l">
              <a:buNone/>
            </a:pPr>
            <a:r>
              <a:rPr sz="1425" b="0">
                <a:solidFill>
                  <a:srgbClr val="000000"/>
                </a:solidFill>
                <a:effectLst/>
                <a:latin typeface="Aptos Regular"/>
              </a:rPr>
              <a:t>Liste salários, freelas e rendas passivas com valores e datas.</a:t>
            </a:r>
            <a:r>
              <a:rPr>
                <a:effectLst/>
              </a:rPr>
              <a:t> </a:t>
            </a:r>
            <a:endParaRPr lang="pt-BR"/>
          </a:p>
        </p:txBody>
      </p:sp>
      <p:sp>
        <p:nvSpPr>
          <p:cNvPr id="8" name="CaixaDeTexto 7">
            <a:extLst>
              <a:ext uri="{FF2B5EF4-FFF2-40B4-BE49-F238E27FC236}">
                <a16:creationId xmlns:a16="http://schemas.microsoft.com/office/drawing/2014/main" id="{4A282BF9-5AA3-4936-82BD-A0197CA79135}"/>
              </a:ext>
            </a:extLst>
          </p:cNvPr>
          <p:cNvSpPr txBox="1"/>
          <p:nvPr/>
        </p:nvSpPr>
        <p:spPr>
          <a:xfrm>
            <a:off x="3419475" y="3003649"/>
            <a:ext cx="2571750" cy="1875532"/>
          </a:xfrm>
          <a:prstGeom prst="rect">
            <a:avLst/>
          </a:prstGeom>
          <a:noFill/>
        </p:spPr>
        <p:txBody>
          <a:bodyPr wrap="square" rtlCol="0">
            <a:normAutofit/>
          </a:bodyPr>
          <a:lstStyle/>
          <a:p>
            <a:pPr marL="0" algn="l">
              <a:spcAft>
                <a:spcPts val="1800"/>
              </a:spcAft>
              <a:buNone/>
            </a:pPr>
            <a:r>
              <a:rPr sz="5400" b="1">
                <a:solidFill>
                  <a:srgbClr val="000000"/>
                </a:solidFill>
                <a:effectLst/>
                <a:latin typeface="Aharoni Bold"/>
              </a:rPr>
              <a:t>02</a:t>
            </a:r>
            <a:r>
              <a:rPr>
                <a:effectLst/>
              </a:rPr>
              <a:t> </a:t>
            </a:r>
          </a:p>
          <a:p>
            <a:pPr marL="0" algn="l">
              <a:spcAft>
                <a:spcPts val="900"/>
              </a:spcAft>
              <a:buNone/>
            </a:pPr>
            <a:r>
              <a:rPr sz="1425" b="1">
                <a:solidFill>
                  <a:srgbClr val="000000"/>
                </a:solidFill>
                <a:effectLst/>
                <a:latin typeface="Aharoni Bold"/>
              </a:rPr>
              <a:t>Registre despesas fixas</a:t>
            </a:r>
            <a:r>
              <a:rPr>
                <a:effectLst/>
              </a:rPr>
              <a:t> </a:t>
            </a:r>
          </a:p>
          <a:p>
            <a:pPr marL="0" algn="l">
              <a:buNone/>
            </a:pPr>
            <a:r>
              <a:rPr sz="1425" b="0">
                <a:solidFill>
                  <a:srgbClr val="000000"/>
                </a:solidFill>
                <a:effectLst/>
                <a:latin typeface="Aptos Regular"/>
              </a:rPr>
              <a:t>Aluguel, serviços, dívidas e assinaturas com vencimentos.</a:t>
            </a:r>
            <a:r>
              <a:rPr>
                <a:effectLst/>
              </a:rPr>
              <a:t> </a:t>
            </a:r>
            <a:endParaRPr lang="pt-BR"/>
          </a:p>
        </p:txBody>
      </p:sp>
      <p:sp>
        <p:nvSpPr>
          <p:cNvPr id="9" name="CaixaDeTexto 8">
            <a:extLst>
              <a:ext uri="{FF2B5EF4-FFF2-40B4-BE49-F238E27FC236}">
                <a16:creationId xmlns:a16="http://schemas.microsoft.com/office/drawing/2014/main" id="{ADBC3F71-920E-4D74-A14D-A7DA4F177D0A}"/>
              </a:ext>
            </a:extLst>
          </p:cNvPr>
          <p:cNvSpPr txBox="1"/>
          <p:nvPr/>
        </p:nvSpPr>
        <p:spPr>
          <a:xfrm>
            <a:off x="6219825" y="3003649"/>
            <a:ext cx="2571750" cy="2092672"/>
          </a:xfrm>
          <a:prstGeom prst="rect">
            <a:avLst/>
          </a:prstGeom>
          <a:noFill/>
        </p:spPr>
        <p:txBody>
          <a:bodyPr wrap="square" rtlCol="0">
            <a:normAutofit/>
          </a:bodyPr>
          <a:lstStyle/>
          <a:p>
            <a:pPr marL="0" algn="l">
              <a:spcAft>
                <a:spcPts val="1800"/>
              </a:spcAft>
              <a:buNone/>
            </a:pPr>
            <a:r>
              <a:rPr sz="5400" b="1">
                <a:solidFill>
                  <a:srgbClr val="000000"/>
                </a:solidFill>
                <a:effectLst/>
                <a:latin typeface="Aharoni Bold"/>
              </a:rPr>
              <a:t>03</a:t>
            </a:r>
            <a:r>
              <a:rPr>
                <a:effectLst/>
              </a:rPr>
              <a:t> </a:t>
            </a:r>
          </a:p>
          <a:p>
            <a:pPr marL="0" algn="l">
              <a:spcAft>
                <a:spcPts val="900"/>
              </a:spcAft>
              <a:buNone/>
            </a:pPr>
            <a:r>
              <a:rPr sz="1425" b="1">
                <a:solidFill>
                  <a:srgbClr val="000000"/>
                </a:solidFill>
                <a:effectLst/>
                <a:latin typeface="Aharoni Bold"/>
              </a:rPr>
              <a:t>Mapeie despesas variáveis</a:t>
            </a:r>
            <a:r>
              <a:rPr>
                <a:effectLst/>
              </a:rPr>
              <a:t> </a:t>
            </a:r>
          </a:p>
          <a:p>
            <a:pPr marL="0" algn="l">
              <a:buNone/>
            </a:pPr>
            <a:r>
              <a:rPr sz="1425" b="0">
                <a:solidFill>
                  <a:srgbClr val="000000"/>
                </a:solidFill>
                <a:effectLst/>
                <a:latin typeface="Aptos Regular"/>
              </a:rPr>
              <a:t>Use médias de 3 meses para alimentação, transporte e lazer.</a:t>
            </a:r>
            <a:r>
              <a:rPr>
                <a:effectLst/>
              </a:rPr>
              <a:t> </a:t>
            </a:r>
            <a:endParaRPr lang="pt-BR"/>
          </a:p>
        </p:txBody>
      </p:sp>
      <p:sp>
        <p:nvSpPr>
          <p:cNvPr id="10" name="CaixaDeTexto 9">
            <a:extLst>
              <a:ext uri="{FF2B5EF4-FFF2-40B4-BE49-F238E27FC236}">
                <a16:creationId xmlns:a16="http://schemas.microsoft.com/office/drawing/2014/main" id="{75C4E1B7-A08F-41EC-8F1F-8AC465EB7654}"/>
              </a:ext>
            </a:extLst>
          </p:cNvPr>
          <p:cNvSpPr txBox="1"/>
          <p:nvPr/>
        </p:nvSpPr>
        <p:spPr>
          <a:xfrm>
            <a:off x="9020175" y="3003649"/>
            <a:ext cx="2571750" cy="1875532"/>
          </a:xfrm>
          <a:prstGeom prst="rect">
            <a:avLst/>
          </a:prstGeom>
          <a:noFill/>
        </p:spPr>
        <p:txBody>
          <a:bodyPr wrap="square" rtlCol="0">
            <a:normAutofit/>
          </a:bodyPr>
          <a:lstStyle/>
          <a:p>
            <a:pPr marL="0" algn="l">
              <a:spcAft>
                <a:spcPts val="1800"/>
              </a:spcAft>
              <a:buNone/>
            </a:pPr>
            <a:r>
              <a:rPr sz="5400" b="1">
                <a:solidFill>
                  <a:srgbClr val="000000"/>
                </a:solidFill>
                <a:effectLst/>
                <a:latin typeface="Aharoni Bold"/>
              </a:rPr>
              <a:t>04</a:t>
            </a:r>
            <a:r>
              <a:rPr>
                <a:effectLst/>
              </a:rPr>
              <a:t> </a:t>
            </a:r>
          </a:p>
          <a:p>
            <a:pPr marL="0" algn="l">
              <a:spcAft>
                <a:spcPts val="900"/>
              </a:spcAft>
              <a:buNone/>
            </a:pPr>
            <a:r>
              <a:rPr sz="1425" b="1">
                <a:solidFill>
                  <a:srgbClr val="000000"/>
                </a:solidFill>
                <a:effectLst/>
                <a:latin typeface="Aharoni Bold"/>
              </a:rPr>
              <a:t>Analise e ajuste</a:t>
            </a:r>
            <a:r>
              <a:rPr>
                <a:effectLst/>
              </a:rPr>
              <a:t> </a:t>
            </a:r>
          </a:p>
          <a:p>
            <a:pPr marL="0" algn="l">
              <a:buNone/>
            </a:pPr>
            <a:r>
              <a:rPr sz="1425" b="0">
                <a:solidFill>
                  <a:srgbClr val="000000"/>
                </a:solidFill>
                <a:effectLst/>
                <a:latin typeface="Aptos Regular"/>
              </a:rPr>
              <a:t>Corte desperdícios e redirecione 10–20% para metas e reserva.</a:t>
            </a:r>
            <a:r>
              <a:rPr>
                <a:effectLst/>
              </a:rPr>
              <a:t> </a:t>
            </a:r>
            <a:endParaRPr lang="pt-BR"/>
          </a:p>
        </p:txBody>
      </p:sp>
    </p:spTree>
    <p:extLst>
      <p:ext uri="{BB962C8B-B14F-4D97-AF65-F5344CB8AC3E}">
        <p14:creationId xmlns:p14="http://schemas.microsoft.com/office/powerpoint/2010/main" val="213824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395210B1-1F3D-4430-B4CD-4C02BC8E756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 neatly arranged desktop scene featuring a smartphone displaying a popular finance app interface, an open laptop with a visible spreadsheet, and a simple notebook with a pen beside it. The setting should feel accessible and relatable, with soft lighting and a clean, organized look. No visible or implied text, letters, or words should appear anywhere in the image. The focus is on the visual representation of different financial control tools">
            <a:extLst>
              <a:ext uri="{FF2B5EF4-FFF2-40B4-BE49-F238E27FC236}">
                <a16:creationId xmlns:a16="http://schemas.microsoft.com/office/drawing/2014/main" id="{A71B9CF8-6B4B-4D81-B7E0-0CB62BDBE5A0}"/>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8" name="CaixaDeTexto 7">
            <a:extLst>
              <a:ext uri="{FF2B5EF4-FFF2-40B4-BE49-F238E27FC236}">
                <a16:creationId xmlns:a16="http://schemas.microsoft.com/office/drawing/2014/main" id="{2AFF0264-78F9-4C5D-B89C-FC533279180C}"/>
              </a:ext>
            </a:extLst>
          </p:cNvPr>
          <p:cNvSpPr txBox="1"/>
          <p:nvPr/>
        </p:nvSpPr>
        <p:spPr>
          <a:xfrm>
            <a:off x="7200900" y="581025"/>
            <a:ext cx="4391025" cy="1508670"/>
          </a:xfrm>
          <a:prstGeom prst="rect">
            <a:avLst/>
          </a:prstGeom>
          <a:noFill/>
        </p:spPr>
        <p:txBody>
          <a:bodyPr wrap="square" rtlCol="0">
            <a:normAutofit/>
          </a:bodyPr>
          <a:lstStyle/>
          <a:p>
            <a:pPr marL="0" algn="l">
              <a:buNone/>
            </a:pPr>
            <a:r>
              <a:rPr sz="3600" cap="all">
                <a:solidFill>
                  <a:srgbClr val="000000"/>
                </a:solidFill>
                <a:effectLst/>
                <a:latin typeface="Aharoni Bold"/>
              </a:rPr>
              <a:t>Ferramentas simples para controle</a:t>
            </a:r>
            <a:r>
              <a:rPr>
                <a:effectLst/>
              </a:rPr>
              <a:t> </a:t>
            </a:r>
            <a:endParaRPr lang="pt-BR"/>
          </a:p>
        </p:txBody>
      </p:sp>
      <p:sp>
        <p:nvSpPr>
          <p:cNvPr id="9" name="CaixaDeTexto 8">
            <a:extLst>
              <a:ext uri="{FF2B5EF4-FFF2-40B4-BE49-F238E27FC236}">
                <a16:creationId xmlns:a16="http://schemas.microsoft.com/office/drawing/2014/main" id="{8757D0C8-7E1B-486A-AF8E-7B03DF5A72ED}"/>
              </a:ext>
            </a:extLst>
          </p:cNvPr>
          <p:cNvSpPr txBox="1"/>
          <p:nvPr/>
        </p:nvSpPr>
        <p:spPr>
          <a:xfrm>
            <a:off x="7200900" y="2432595"/>
            <a:ext cx="4391025" cy="1629965"/>
          </a:xfrm>
          <a:prstGeom prst="rect">
            <a:avLst/>
          </a:prstGeom>
          <a:noFill/>
        </p:spPr>
        <p:txBody>
          <a:bodyPr wrap="square" rtlCol="0">
            <a:normAutofit/>
          </a:bodyPr>
          <a:lstStyle/>
          <a:p>
            <a:pPr marL="0" algn="l">
              <a:buNone/>
            </a:pPr>
            <a:r>
              <a:rPr sz="1350" b="0">
                <a:solidFill>
                  <a:srgbClr val="000000"/>
                </a:solidFill>
                <a:effectLst/>
                <a:latin typeface="Aptos Regular"/>
              </a:rPr>
              <a:t>Planilhas, apps gratuitos e cadernos ajudam no controle.</a:t>
            </a:r>
            <a:r>
              <a:rPr>
                <a:effectLst/>
              </a:rPr>
              <a:t> </a:t>
            </a:r>
          </a:p>
          <a:p>
            <a:pPr marL="0" algn="l">
              <a:spcBef>
                <a:spcPts val="750"/>
              </a:spcBef>
              <a:buNone/>
            </a:pPr>
            <a:r>
              <a:rPr sz="1350" b="0">
                <a:solidFill>
                  <a:srgbClr val="000000"/>
                </a:solidFill>
                <a:effectLst/>
                <a:latin typeface="Aptos Regular"/>
              </a:rPr>
              <a:t>Apps financeiros elevam a consciência de gasto em 35%.</a:t>
            </a:r>
            <a:r>
              <a:rPr>
                <a:effectLst/>
              </a:rPr>
              <a:t> </a:t>
            </a:r>
          </a:p>
          <a:p>
            <a:pPr marL="0" algn="l">
              <a:spcBef>
                <a:spcPts val="750"/>
              </a:spcBef>
              <a:buNone/>
            </a:pPr>
            <a:r>
              <a:rPr sz="1350" b="0">
                <a:solidFill>
                  <a:srgbClr val="000000"/>
                </a:solidFill>
                <a:effectLst/>
                <a:latin typeface="Aptos Regular"/>
              </a:rPr>
              <a:t>Ferramentas simples e acessíveis sustentam a continuidade.</a:t>
            </a:r>
            <a:r>
              <a:rPr>
                <a:effectLst/>
              </a:rPr>
              <a:t> </a:t>
            </a:r>
            <a:endParaRPr lang="pt-BR"/>
          </a:p>
        </p:txBody>
      </p:sp>
    </p:spTree>
    <p:extLst>
      <p:ext uri="{BB962C8B-B14F-4D97-AF65-F5344CB8AC3E}">
        <p14:creationId xmlns:p14="http://schemas.microsoft.com/office/powerpoint/2010/main" val="240387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BBCE5538-A303-445D-9093-54A4BB7B0AA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AB423A22-CFC7-1617-9E86-71A7D425CDB4}"/>
              </a:ext>
            </a:extLst>
          </p:cNvPr>
          <p:cNvSpPr>
            <a:spLocks noGrp="1"/>
          </p:cNvSpPr>
          <p:nvPr>
            <p:ph sz="quarter" idx="16"/>
          </p:nvPr>
        </p:nvSpPr>
        <p:spPr>
          <a:xfrm>
            <a:off x="1333500" y="2095500"/>
            <a:ext cx="9525000" cy="1905000"/>
          </a:xfrm>
        </p:spPr>
        <p:txBody>
          <a:bodyPr/>
          <a:lstStyle/>
          <a:p>
            <a:pPr marL="0" indent="0" algn="ctr">
              <a:buNone/>
            </a:pPr>
            <a:r>
              <a:rPr sz="15000" b="1">
                <a:solidFill>
                  <a:srgbClr val="000000"/>
                </a:solidFill>
                <a:effectLst/>
                <a:latin typeface="Aharoni Bold"/>
              </a:rPr>
              <a:t>45%</a:t>
            </a:r>
            <a:r>
              <a:rPr>
                <a:effectLst/>
              </a:rPr>
              <a:t> </a:t>
            </a:r>
            <a:endParaRPr lang="pt-BR"/>
          </a:p>
        </p:txBody>
      </p:sp>
      <p:sp>
        <p:nvSpPr>
          <p:cNvPr id="7" name="CaixaDeTexto 6">
            <a:extLst>
              <a:ext uri="{FF2B5EF4-FFF2-40B4-BE49-F238E27FC236}">
                <a16:creationId xmlns:a16="http://schemas.microsoft.com/office/drawing/2014/main" id="{4EBDFFED-BDE6-442C-97B7-8CF38B0F6ED8}"/>
              </a:ext>
            </a:extLst>
          </p:cNvPr>
          <p:cNvSpPr txBox="1"/>
          <p:nvPr/>
        </p:nvSpPr>
        <p:spPr>
          <a:xfrm>
            <a:off x="1333500" y="4572000"/>
            <a:ext cx="9525000" cy="891480"/>
          </a:xfrm>
          <a:prstGeom prst="rect">
            <a:avLst/>
          </a:prstGeom>
          <a:noFill/>
        </p:spPr>
        <p:txBody>
          <a:bodyPr wrap="square" rtlCol="0">
            <a:normAutofit/>
          </a:bodyPr>
          <a:lstStyle/>
          <a:p>
            <a:pPr marL="0" algn="ctr">
              <a:buNone/>
            </a:pPr>
            <a:r>
              <a:rPr sz="2700" b="0">
                <a:solidFill>
                  <a:srgbClr val="000000"/>
                </a:solidFill>
                <a:effectLst/>
                <a:latin typeface="Aptos Regular"/>
              </a:rPr>
              <a:t>Registro constante aumenta em 45% as chances de atingir metas financeiras (Nathalie Lima).</a:t>
            </a:r>
            <a:r>
              <a:rPr>
                <a:effectLst/>
              </a:rPr>
              <a:t> </a:t>
            </a:r>
            <a:endParaRPr lang="pt-BR"/>
          </a:p>
        </p:txBody>
      </p:sp>
    </p:spTree>
    <p:extLst>
      <p:ext uri="{BB962C8B-B14F-4D97-AF65-F5344CB8AC3E}">
        <p14:creationId xmlns:p14="http://schemas.microsoft.com/office/powerpoint/2010/main" val="3512587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BFF741F7-ECF4-46BC-8A09-0BBB0C178FE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789F6217-255E-0E64-9ABB-8CB3D42F99C7}"/>
              </a:ext>
            </a:extLst>
          </p:cNvPr>
          <p:cNvSpPr>
            <a:spLocks noGrp="1"/>
          </p:cNvSpPr>
          <p:nvPr>
            <p:ph sz="quarter" idx="16"/>
          </p:nvPr>
        </p:nvSpPr>
        <p:spPr>
          <a:xfrm>
            <a:off x="828675" y="4181475"/>
            <a:ext cx="10534650" cy="1847850"/>
          </a:xfrm>
        </p:spPr>
        <p:txBody>
          <a:bodyPr/>
          <a:lstStyle/>
          <a:p>
            <a:pPr marL="0" marR="0" indent="0" algn="l" fontAlgn="b">
              <a:buNone/>
            </a:pPr>
            <a:r>
              <a:rPr sz="6000">
                <a:solidFill>
                  <a:srgbClr val="000000"/>
                </a:solidFill>
                <a:effectLst/>
                <a:latin typeface="Aharoni Bold"/>
              </a:rPr>
              <a:t>GASTOS FIXOS VS VARIÁVEIS</a:t>
            </a:r>
            <a:r>
              <a:rPr>
                <a:effectLst/>
              </a:rPr>
              <a:t> </a:t>
            </a:r>
            <a:endParaRPr lang="pt-BR"/>
          </a:p>
        </p:txBody>
      </p:sp>
    </p:spTree>
    <p:extLst>
      <p:ext uri="{BB962C8B-B14F-4D97-AF65-F5344CB8AC3E}">
        <p14:creationId xmlns:p14="http://schemas.microsoft.com/office/powerpoint/2010/main" val="2132533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9CC1DA48-F258-4963-825F-82581854565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 cozy, well-lit living room scene showing a family reviewing household bills together at a dining table, with visible envelopes, a calculator, and utility statements. The setting should convey a sense of routine and financial planning, emphasizing the concept of recurring monthly expenses. No visible or implied text, letters, or words should appear anywhere in the image. The composition should focus on the people and objects, highlighting the importance of managing fixed costs">
            <a:extLst>
              <a:ext uri="{FF2B5EF4-FFF2-40B4-BE49-F238E27FC236}">
                <a16:creationId xmlns:a16="http://schemas.microsoft.com/office/drawing/2014/main" id="{8C333506-739A-46D1-B9E3-3F36397277FF}"/>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8" name="CaixaDeTexto 7">
            <a:extLst>
              <a:ext uri="{FF2B5EF4-FFF2-40B4-BE49-F238E27FC236}">
                <a16:creationId xmlns:a16="http://schemas.microsoft.com/office/drawing/2014/main" id="{64EE9092-6AB6-4559-9119-3869569C08B7}"/>
              </a:ext>
            </a:extLst>
          </p:cNvPr>
          <p:cNvSpPr txBox="1"/>
          <p:nvPr/>
        </p:nvSpPr>
        <p:spPr>
          <a:xfrm>
            <a:off x="7200900" y="581025"/>
            <a:ext cx="4391025" cy="1005780"/>
          </a:xfrm>
          <a:prstGeom prst="rect">
            <a:avLst/>
          </a:prstGeom>
          <a:noFill/>
        </p:spPr>
        <p:txBody>
          <a:bodyPr wrap="square" rtlCol="0">
            <a:normAutofit/>
          </a:bodyPr>
          <a:lstStyle/>
          <a:p>
            <a:pPr marL="0" algn="l">
              <a:buNone/>
            </a:pPr>
            <a:r>
              <a:rPr sz="3600" cap="all">
                <a:solidFill>
                  <a:srgbClr val="000000"/>
                </a:solidFill>
                <a:effectLst/>
                <a:latin typeface="Aharoni Bold"/>
              </a:rPr>
              <a:t>GASTOS FIXOS: CONCEITO</a:t>
            </a:r>
            <a:r>
              <a:rPr>
                <a:effectLst/>
              </a:rPr>
              <a:t> </a:t>
            </a:r>
            <a:endParaRPr lang="pt-BR"/>
          </a:p>
        </p:txBody>
      </p:sp>
      <p:sp>
        <p:nvSpPr>
          <p:cNvPr id="9" name="CaixaDeTexto 8">
            <a:extLst>
              <a:ext uri="{FF2B5EF4-FFF2-40B4-BE49-F238E27FC236}">
                <a16:creationId xmlns:a16="http://schemas.microsoft.com/office/drawing/2014/main" id="{696BCCE5-349A-4F22-965B-A30881C775A7}"/>
              </a:ext>
            </a:extLst>
          </p:cNvPr>
          <p:cNvSpPr txBox="1"/>
          <p:nvPr/>
        </p:nvSpPr>
        <p:spPr>
          <a:xfrm>
            <a:off x="7200900" y="1929705"/>
            <a:ext cx="4391025" cy="1622524"/>
          </a:xfrm>
          <a:prstGeom prst="rect">
            <a:avLst/>
          </a:prstGeom>
          <a:noFill/>
        </p:spPr>
        <p:txBody>
          <a:bodyPr wrap="square" rtlCol="0">
            <a:normAutofit/>
          </a:bodyPr>
          <a:lstStyle/>
          <a:p>
            <a:pPr marL="0" algn="l">
              <a:buNone/>
            </a:pPr>
            <a:r>
              <a:rPr sz="1350">
                <a:solidFill>
                  <a:srgbClr val="000000"/>
                </a:solidFill>
                <a:effectLst/>
                <a:latin typeface="Aptos Regular"/>
              </a:rPr>
              <a:t>São despesas mensais previsíveis e recorrentes.</a:t>
            </a:r>
            <a:r>
              <a:rPr>
                <a:effectLst/>
              </a:rPr>
              <a:t> </a:t>
            </a:r>
          </a:p>
          <a:p>
            <a:pPr marL="0" algn="l">
              <a:spcBef>
                <a:spcPts val="750"/>
              </a:spcBef>
              <a:buNone/>
            </a:pPr>
            <a:r>
              <a:rPr sz="1350">
                <a:solidFill>
                  <a:srgbClr val="000000"/>
                </a:solidFill>
                <a:effectLst/>
                <a:latin typeface="Aptos Regular"/>
              </a:rPr>
              <a:t>Exemplos: aluguel, luz, água e internet.</a:t>
            </a:r>
            <a:r>
              <a:rPr>
                <a:effectLst/>
              </a:rPr>
              <a:t> </a:t>
            </a:r>
          </a:p>
          <a:p>
            <a:pPr marL="0" algn="l">
              <a:spcBef>
                <a:spcPts val="750"/>
              </a:spcBef>
              <a:buNone/>
            </a:pPr>
            <a:r>
              <a:rPr sz="1350">
                <a:solidFill>
                  <a:srgbClr val="000000"/>
                </a:solidFill>
                <a:effectLst/>
                <a:latin typeface="Aptos Regular"/>
              </a:rPr>
              <a:t>Em média, representam 60% do orçamento familiar.</a:t>
            </a:r>
            <a:r>
              <a:rPr>
                <a:effectLst/>
              </a:rPr>
              <a:t> </a:t>
            </a:r>
          </a:p>
          <a:p>
            <a:pPr marL="0" algn="l">
              <a:spcBef>
                <a:spcPts val="750"/>
              </a:spcBef>
              <a:buNone/>
            </a:pPr>
            <a:r>
              <a:rPr sz="1350">
                <a:solidFill>
                  <a:srgbClr val="000000"/>
                </a:solidFill>
                <a:effectLst/>
                <a:latin typeface="Aptos Regular"/>
              </a:rPr>
              <a:t>Mapeá-los garante estabilidade e organização financeira.</a:t>
            </a:r>
            <a:r>
              <a:rPr>
                <a:effectLst/>
              </a:rPr>
              <a:t> </a:t>
            </a:r>
            <a:endParaRPr lang="pt-BR"/>
          </a:p>
        </p:txBody>
      </p:sp>
    </p:spTree>
    <p:extLst>
      <p:ext uri="{BB962C8B-B14F-4D97-AF65-F5344CB8AC3E}">
        <p14:creationId xmlns:p14="http://schemas.microsoft.com/office/powerpoint/2010/main" val="1804800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B063A18A-E936-4B0A-83C6-DD85E3AB50A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 detailed scene showing a person reviewing a monthly budget at a kitchen table, surrounded by receipts, a smartphone with a budgeting app open, and visual cues for variable expenses such as a coffee cup, movie tickets, and a small emergency fund jar. The setting should feel relatable and modern, with natural lighting and a focus on the process of tracking variable spending. No visible or implied text, letters, or words should appear anywhere in the image">
            <a:extLst>
              <a:ext uri="{FF2B5EF4-FFF2-40B4-BE49-F238E27FC236}">
                <a16:creationId xmlns:a16="http://schemas.microsoft.com/office/drawing/2014/main" id="{C5E2BFFD-DE48-4F00-94C2-A091CFEC1274}"/>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8" name="CaixaDeTexto 7">
            <a:extLst>
              <a:ext uri="{FF2B5EF4-FFF2-40B4-BE49-F238E27FC236}">
                <a16:creationId xmlns:a16="http://schemas.microsoft.com/office/drawing/2014/main" id="{B682894C-EF90-47EB-BB55-D84D88307837}"/>
              </a:ext>
            </a:extLst>
          </p:cNvPr>
          <p:cNvSpPr txBox="1"/>
          <p:nvPr/>
        </p:nvSpPr>
        <p:spPr>
          <a:xfrm>
            <a:off x="7200900" y="581025"/>
            <a:ext cx="4391025" cy="1005780"/>
          </a:xfrm>
          <a:prstGeom prst="rect">
            <a:avLst/>
          </a:prstGeom>
          <a:noFill/>
        </p:spPr>
        <p:txBody>
          <a:bodyPr wrap="square" rtlCol="0">
            <a:normAutofit/>
          </a:bodyPr>
          <a:lstStyle/>
          <a:p>
            <a:pPr marL="0" algn="l">
              <a:buNone/>
            </a:pPr>
            <a:r>
              <a:rPr sz="3600">
                <a:solidFill>
                  <a:srgbClr val="000000"/>
                </a:solidFill>
                <a:effectLst/>
                <a:latin typeface="Aharoni Bold"/>
              </a:rPr>
              <a:t>GASTOS VARIÁVEIS</a:t>
            </a:r>
            <a:r>
              <a:rPr>
                <a:effectLst/>
              </a:rPr>
              <a:t> </a:t>
            </a:r>
            <a:endParaRPr lang="pt-BR"/>
          </a:p>
        </p:txBody>
      </p:sp>
      <p:sp>
        <p:nvSpPr>
          <p:cNvPr id="9" name="CaixaDeTexto 8">
            <a:extLst>
              <a:ext uri="{FF2B5EF4-FFF2-40B4-BE49-F238E27FC236}">
                <a16:creationId xmlns:a16="http://schemas.microsoft.com/office/drawing/2014/main" id="{38A06994-4F4F-4801-9B9E-8773EA4BF329}"/>
              </a:ext>
            </a:extLst>
          </p:cNvPr>
          <p:cNvSpPr txBox="1"/>
          <p:nvPr/>
        </p:nvSpPr>
        <p:spPr>
          <a:xfrm>
            <a:off x="7200900" y="1929705"/>
            <a:ext cx="4391025" cy="2068115"/>
          </a:xfrm>
          <a:prstGeom prst="rect">
            <a:avLst/>
          </a:prstGeom>
          <a:noFill/>
        </p:spPr>
        <p:txBody>
          <a:bodyPr wrap="square" rtlCol="0">
            <a:normAutofit/>
          </a:bodyPr>
          <a:lstStyle/>
          <a:p>
            <a:pPr marL="0" algn="l">
              <a:buNone/>
            </a:pPr>
            <a:r>
              <a:rPr sz="1350">
                <a:solidFill>
                  <a:srgbClr val="000000"/>
                </a:solidFill>
                <a:effectLst/>
                <a:latin typeface="Aptos Regular"/>
              </a:rPr>
              <a:t>Mudam de valor e frequência: incluem refeições fora, lazer e emergências.</a:t>
            </a:r>
            <a:r>
              <a:rPr>
                <a:effectLst/>
              </a:rPr>
              <a:t> </a:t>
            </a:r>
          </a:p>
          <a:p>
            <a:pPr marL="0" algn="l">
              <a:spcBef>
                <a:spcPts val="750"/>
              </a:spcBef>
              <a:buNone/>
            </a:pPr>
            <a:r>
              <a:rPr sz="1350">
                <a:solidFill>
                  <a:srgbClr val="000000"/>
                </a:solidFill>
                <a:effectLst/>
                <a:latin typeface="Aptos Regular"/>
              </a:rPr>
              <a:t>Pesam cerca de 40% do orçamento e causam desequilíbrios se não controlados.</a:t>
            </a:r>
            <a:r>
              <a:rPr>
                <a:effectLst/>
              </a:rPr>
              <a:t> </a:t>
            </a:r>
          </a:p>
          <a:p>
            <a:pPr marL="0" algn="l">
              <a:spcBef>
                <a:spcPts val="750"/>
              </a:spcBef>
              <a:buNone/>
            </a:pPr>
            <a:r>
              <a:rPr sz="1350">
                <a:solidFill>
                  <a:srgbClr val="000000"/>
                </a:solidFill>
                <a:effectLst/>
                <a:latin typeface="Aptos Regular"/>
              </a:rPr>
              <a:t>Diferencie e defina limites; acompanhe no dia a dia.</a:t>
            </a:r>
            <a:r>
              <a:rPr>
                <a:effectLst/>
              </a:rPr>
              <a:t> </a:t>
            </a:r>
          </a:p>
          <a:p>
            <a:pPr marL="0" algn="l">
              <a:spcBef>
                <a:spcPts val="750"/>
              </a:spcBef>
              <a:buNone/>
            </a:pPr>
            <a:r>
              <a:rPr sz="1350">
                <a:solidFill>
                  <a:srgbClr val="000000"/>
                </a:solidFill>
                <a:effectLst/>
                <a:latin typeface="Aptos Regular"/>
              </a:rPr>
              <a:t>Divida por categorias para visualizar e planejar melhor.</a:t>
            </a:r>
            <a:r>
              <a:rPr>
                <a:effectLst/>
              </a:rPr>
              <a:t> </a:t>
            </a:r>
            <a:endParaRPr lang="pt-BR"/>
          </a:p>
        </p:txBody>
      </p:sp>
    </p:spTree>
    <p:extLst>
      <p:ext uri="{BB962C8B-B14F-4D97-AF65-F5344CB8AC3E}">
        <p14:creationId xmlns:p14="http://schemas.microsoft.com/office/powerpoint/2010/main" val="1881435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8D25FEBC-2A9E-4F45-B377-EF73F0614B6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a:extLst>
              <a:ext uri="{FF2B5EF4-FFF2-40B4-BE49-F238E27FC236}">
                <a16:creationId xmlns:a16="http://schemas.microsoft.com/office/drawing/2014/main" id="{4ABA1F42-6481-4451-A104-D84D81F14D96}"/>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pic>
        <p:nvPicPr>
          <p:cNvPr id="8" name="Gráfico 7" descr="Um ícone vetorial de uma casa representando gastos fixos, com fundo transparente, sem texto ou palavras">
            <a:extLst>
              <a:ext uri="{FF2B5EF4-FFF2-40B4-BE49-F238E27FC236}">
                <a16:creationId xmlns:a16="http://schemas.microsoft.com/office/drawing/2014/main" id="{4A0B9EC7-6370-402D-AF6F-75C689283E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9" name="Gráfico 8">
            <a:extLst>
              <a:ext uri="{FF2B5EF4-FFF2-40B4-BE49-F238E27FC236}">
                <a16:creationId xmlns:a16="http://schemas.microsoft.com/office/drawing/2014/main" id="{EB606CD7-B281-427C-AB7E-26FE0506D1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0" name="Gráfico 9" descr="Um ícone vetorial de um cartão de crédito ou sacola de compras representando gastos variáveis, com fundo transparente, sem texto ou palavras">
            <a:extLst>
              <a:ext uri="{FF2B5EF4-FFF2-40B4-BE49-F238E27FC236}">
                <a16:creationId xmlns:a16="http://schemas.microsoft.com/office/drawing/2014/main" id="{A8472FE2-3B10-42D8-B9B3-0AFAC650E2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1" name="Gráfico 10">
            <a:extLst>
              <a:ext uri="{FF2B5EF4-FFF2-40B4-BE49-F238E27FC236}">
                <a16:creationId xmlns:a16="http://schemas.microsoft.com/office/drawing/2014/main" id="{EB90C5FC-A274-421C-A7A9-96CCD5AF3A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2" name="Gráfico 11" descr="Um ícone vetorial de um calendário com marcação de revisão mensal, com fundo transparente, sem texto ou palavras">
            <a:extLst>
              <a:ext uri="{FF2B5EF4-FFF2-40B4-BE49-F238E27FC236}">
                <a16:creationId xmlns:a16="http://schemas.microsoft.com/office/drawing/2014/main" id="{60F2274A-7676-4C3E-BF5F-7F146E6CB8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3" name="Gráfico 12">
            <a:extLst>
              <a:ext uri="{FF2B5EF4-FFF2-40B4-BE49-F238E27FC236}">
                <a16:creationId xmlns:a16="http://schemas.microsoft.com/office/drawing/2014/main" id="{7777B101-081E-45F7-9C4C-10A6F9EEBF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4" name="Gráfico 13" descr="Um ícone vetorial de uma planilha ou gráfico de pizza representando ferramentas orçamentárias, com fundo transparente, sem texto ou palavras">
            <a:extLst>
              <a:ext uri="{FF2B5EF4-FFF2-40B4-BE49-F238E27FC236}">
                <a16:creationId xmlns:a16="http://schemas.microsoft.com/office/drawing/2014/main" id="{FECFEBB9-0656-4FF1-897C-736B0D3CDD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5" name="CaixaDeTexto 14">
            <a:extLst>
              <a:ext uri="{FF2B5EF4-FFF2-40B4-BE49-F238E27FC236}">
                <a16:creationId xmlns:a16="http://schemas.microsoft.com/office/drawing/2014/main" id="{AE8B0FF3-B3D8-4E81-9A4A-C06B8D9995ED}"/>
              </a:ext>
            </a:extLst>
          </p:cNvPr>
          <p:cNvSpPr txBox="1"/>
          <p:nvPr/>
        </p:nvSpPr>
        <p:spPr>
          <a:xfrm>
            <a:off x="619125" y="1038225"/>
            <a:ext cx="10972800" cy="502890"/>
          </a:xfrm>
          <a:prstGeom prst="rect">
            <a:avLst/>
          </a:prstGeom>
          <a:noFill/>
        </p:spPr>
        <p:txBody>
          <a:bodyPr wrap="square" rtlCol="0">
            <a:normAutofit/>
          </a:bodyPr>
          <a:lstStyle/>
          <a:p>
            <a:pPr marL="0" algn="l">
              <a:buNone/>
            </a:pPr>
            <a:r>
              <a:rPr sz="3600" b="0">
                <a:solidFill>
                  <a:srgbClr val="000000"/>
                </a:solidFill>
                <a:effectLst/>
                <a:latin typeface="Aharoni Bold"/>
              </a:rPr>
              <a:t>EQUILIBRAR TIPOS DE GASTOS</a:t>
            </a:r>
            <a:r>
              <a:rPr>
                <a:effectLst/>
              </a:rPr>
              <a:t> </a:t>
            </a:r>
            <a:endParaRPr lang="pt-BR"/>
          </a:p>
        </p:txBody>
      </p:sp>
      <p:sp>
        <p:nvSpPr>
          <p:cNvPr id="16" name="CaixaDeTexto 15">
            <a:extLst>
              <a:ext uri="{FF2B5EF4-FFF2-40B4-BE49-F238E27FC236}">
                <a16:creationId xmlns:a16="http://schemas.microsoft.com/office/drawing/2014/main" id="{742596C9-B70E-461F-99C4-79DB1CF8F2B4}"/>
              </a:ext>
            </a:extLst>
          </p:cNvPr>
          <p:cNvSpPr txBox="1"/>
          <p:nvPr/>
        </p:nvSpPr>
        <p:spPr>
          <a:xfrm>
            <a:off x="1781175" y="2357735"/>
            <a:ext cx="3810000" cy="1313854"/>
          </a:xfrm>
          <a:prstGeom prst="rect">
            <a:avLst/>
          </a:prstGeom>
          <a:noFill/>
        </p:spPr>
        <p:txBody>
          <a:bodyPr wrap="square" rtlCol="0">
            <a:normAutofit/>
          </a:bodyPr>
          <a:lstStyle/>
          <a:p>
            <a:pPr marL="0" algn="l">
              <a:buNone/>
            </a:pPr>
            <a:r>
              <a:rPr sz="1575" b="0">
                <a:solidFill>
                  <a:srgbClr val="000000"/>
                </a:solidFill>
                <a:effectLst/>
                <a:latin typeface="Aharoni Bold"/>
              </a:rPr>
              <a:t>Gastos Fixos</a:t>
            </a:r>
            <a:r>
              <a:rPr>
                <a:effectLst/>
              </a:rPr>
              <a:t> </a:t>
            </a:r>
          </a:p>
          <a:p>
            <a:pPr marL="0" algn="l">
              <a:spcBef>
                <a:spcPts val="900"/>
              </a:spcBef>
              <a:buNone/>
            </a:pPr>
            <a:r>
              <a:rPr sz="1350" b="0">
                <a:solidFill>
                  <a:srgbClr val="000000"/>
                </a:solidFill>
                <a:effectLst/>
                <a:latin typeface="Aptos Regular"/>
              </a:rPr>
              <a:t>Despesas recorrentes como aluguel, contas de serviços e financiamentos. Devem ser priorizadas para garantir estabilidade financeira.</a:t>
            </a:r>
            <a:r>
              <a:rPr>
                <a:effectLst/>
              </a:rPr>
              <a:t> </a:t>
            </a:r>
            <a:endParaRPr lang="pt-BR"/>
          </a:p>
        </p:txBody>
      </p:sp>
      <p:sp>
        <p:nvSpPr>
          <p:cNvPr id="17" name="CaixaDeTexto 16">
            <a:extLst>
              <a:ext uri="{FF2B5EF4-FFF2-40B4-BE49-F238E27FC236}">
                <a16:creationId xmlns:a16="http://schemas.microsoft.com/office/drawing/2014/main" id="{1540059E-84E9-4CC0-92DD-85C57672B170}"/>
              </a:ext>
            </a:extLst>
          </p:cNvPr>
          <p:cNvSpPr txBox="1"/>
          <p:nvPr/>
        </p:nvSpPr>
        <p:spPr>
          <a:xfrm>
            <a:off x="7286625" y="2357735"/>
            <a:ext cx="3810000" cy="1313854"/>
          </a:xfrm>
          <a:prstGeom prst="rect">
            <a:avLst/>
          </a:prstGeom>
          <a:noFill/>
        </p:spPr>
        <p:txBody>
          <a:bodyPr wrap="square" rtlCol="0">
            <a:normAutofit/>
          </a:bodyPr>
          <a:lstStyle/>
          <a:p>
            <a:pPr marL="0" algn="l">
              <a:buNone/>
            </a:pPr>
            <a:r>
              <a:rPr sz="1575" b="0">
                <a:solidFill>
                  <a:srgbClr val="000000"/>
                </a:solidFill>
                <a:effectLst/>
                <a:latin typeface="Aharoni Bold"/>
              </a:rPr>
              <a:t>Gastos Variáveis</a:t>
            </a:r>
            <a:r>
              <a:rPr>
                <a:effectLst/>
              </a:rPr>
              <a:t> </a:t>
            </a:r>
          </a:p>
          <a:p>
            <a:pPr marL="0" algn="l">
              <a:spcBef>
                <a:spcPts val="900"/>
              </a:spcBef>
              <a:buNone/>
            </a:pPr>
            <a:r>
              <a:rPr sz="1350" b="0">
                <a:solidFill>
                  <a:srgbClr val="000000"/>
                </a:solidFill>
                <a:effectLst/>
                <a:latin typeface="Aptos Regular"/>
              </a:rPr>
              <a:t>Despesas flexíveis, como lazer, alimentação fora e compras eventuais. Recomenda-se limitar a até 30% do orçamento.</a:t>
            </a:r>
            <a:r>
              <a:rPr>
                <a:effectLst/>
              </a:rPr>
              <a:t> </a:t>
            </a:r>
            <a:endParaRPr lang="pt-BR"/>
          </a:p>
        </p:txBody>
      </p:sp>
      <p:sp>
        <p:nvSpPr>
          <p:cNvPr id="18" name="CaixaDeTexto 17">
            <a:extLst>
              <a:ext uri="{FF2B5EF4-FFF2-40B4-BE49-F238E27FC236}">
                <a16:creationId xmlns:a16="http://schemas.microsoft.com/office/drawing/2014/main" id="{7634DA44-28ED-4679-B9F7-4E356A6B5062}"/>
              </a:ext>
            </a:extLst>
          </p:cNvPr>
          <p:cNvSpPr txBox="1"/>
          <p:nvPr/>
        </p:nvSpPr>
        <p:spPr>
          <a:xfrm>
            <a:off x="1781175" y="4793605"/>
            <a:ext cx="3810000" cy="1073943"/>
          </a:xfrm>
          <a:prstGeom prst="rect">
            <a:avLst/>
          </a:prstGeom>
          <a:noFill/>
        </p:spPr>
        <p:txBody>
          <a:bodyPr wrap="square" rtlCol="0">
            <a:normAutofit/>
          </a:bodyPr>
          <a:lstStyle/>
          <a:p>
            <a:pPr marL="0" algn="l">
              <a:buNone/>
            </a:pPr>
            <a:r>
              <a:rPr sz="1575" b="0">
                <a:solidFill>
                  <a:srgbClr val="000000"/>
                </a:solidFill>
                <a:effectLst/>
                <a:latin typeface="Aharoni Bold"/>
              </a:rPr>
              <a:t>Revisão Mensal</a:t>
            </a:r>
            <a:r>
              <a:rPr>
                <a:effectLst/>
              </a:rPr>
              <a:t> </a:t>
            </a:r>
          </a:p>
          <a:p>
            <a:pPr marL="0" algn="l">
              <a:spcBef>
                <a:spcPts val="900"/>
              </a:spcBef>
              <a:buNone/>
            </a:pPr>
            <a:r>
              <a:rPr sz="1350" b="0">
                <a:solidFill>
                  <a:srgbClr val="000000"/>
                </a:solidFill>
                <a:effectLst/>
                <a:latin typeface="Aptos Regular"/>
              </a:rPr>
              <a:t>Avaliar mensalmente os gastos permite ajustes rápidos conforme mudanças na renda ou despesas.</a:t>
            </a:r>
            <a:r>
              <a:rPr>
                <a:effectLst/>
              </a:rPr>
              <a:t> </a:t>
            </a:r>
            <a:endParaRPr lang="pt-BR"/>
          </a:p>
        </p:txBody>
      </p:sp>
      <p:sp>
        <p:nvSpPr>
          <p:cNvPr id="19" name="CaixaDeTexto 18">
            <a:extLst>
              <a:ext uri="{FF2B5EF4-FFF2-40B4-BE49-F238E27FC236}">
                <a16:creationId xmlns:a16="http://schemas.microsoft.com/office/drawing/2014/main" id="{5B76F09A-A930-471C-B986-26F9A4E0A8CE}"/>
              </a:ext>
            </a:extLst>
          </p:cNvPr>
          <p:cNvSpPr txBox="1"/>
          <p:nvPr/>
        </p:nvSpPr>
        <p:spPr>
          <a:xfrm>
            <a:off x="7286625" y="4793605"/>
            <a:ext cx="3810000" cy="1313854"/>
          </a:xfrm>
          <a:prstGeom prst="rect">
            <a:avLst/>
          </a:prstGeom>
          <a:noFill/>
        </p:spPr>
        <p:txBody>
          <a:bodyPr wrap="square" rtlCol="0">
            <a:normAutofit/>
          </a:bodyPr>
          <a:lstStyle/>
          <a:p>
            <a:pPr marL="0" algn="l">
              <a:buNone/>
            </a:pPr>
            <a:r>
              <a:rPr sz="1575" b="0">
                <a:solidFill>
                  <a:srgbClr val="000000"/>
                </a:solidFill>
                <a:effectLst/>
                <a:latin typeface="Aharoni Bold"/>
              </a:rPr>
              <a:t>Ferramentas Orçamentárias</a:t>
            </a:r>
            <a:r>
              <a:rPr>
                <a:effectLst/>
              </a:rPr>
              <a:t> </a:t>
            </a:r>
          </a:p>
          <a:p>
            <a:pPr marL="0" algn="l">
              <a:spcBef>
                <a:spcPts val="900"/>
              </a:spcBef>
              <a:buNone/>
            </a:pPr>
            <a:r>
              <a:rPr sz="1350" b="0">
                <a:solidFill>
                  <a:srgbClr val="000000"/>
                </a:solidFill>
                <a:effectLst/>
                <a:latin typeface="Aptos Regular"/>
              </a:rPr>
              <a:t>Aplicativos e planilhas ajudam a monitorar e equilibrar os tipos de gastos, promovendo decisões financeiras mais conscientes.</a:t>
            </a:r>
            <a:r>
              <a:rPr>
                <a:effectLst/>
              </a:rPr>
              <a:t> </a:t>
            </a:r>
            <a:endParaRPr lang="pt-BR"/>
          </a:p>
        </p:txBody>
      </p:sp>
    </p:spTree>
    <p:extLst>
      <p:ext uri="{BB962C8B-B14F-4D97-AF65-F5344CB8AC3E}">
        <p14:creationId xmlns:p14="http://schemas.microsoft.com/office/powerpoint/2010/main" val="3133242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1D781562-0A0E-400E-BC7D-F486F145DC6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C3BA4A7A-AAE1-9368-8D34-A62C75F46957}"/>
              </a:ext>
            </a:extLst>
          </p:cNvPr>
          <p:cNvSpPr>
            <a:spLocks noGrp="1"/>
          </p:cNvSpPr>
          <p:nvPr>
            <p:ph sz="quarter" idx="16"/>
          </p:nvPr>
        </p:nvSpPr>
        <p:spPr>
          <a:xfrm>
            <a:off x="828675" y="4181475"/>
            <a:ext cx="10534650" cy="1847850"/>
          </a:xfrm>
        </p:spPr>
        <p:txBody>
          <a:bodyPr/>
          <a:lstStyle/>
          <a:p>
            <a:pPr marL="0" marR="0" indent="0" algn="l" fontAlgn="b">
              <a:buNone/>
            </a:pPr>
            <a:r>
              <a:rPr sz="6000" cap="all">
                <a:solidFill>
                  <a:srgbClr val="000000"/>
                </a:solidFill>
                <a:effectLst/>
                <a:latin typeface="Aharoni Bold"/>
              </a:rPr>
              <a:t>METAS FINANCEIRAS: PLANEJE SEU FUTURO</a:t>
            </a:r>
            <a:r>
              <a:rPr>
                <a:effectLst/>
              </a:rPr>
              <a:t> </a:t>
            </a:r>
            <a:endParaRPr lang="pt-BR"/>
          </a:p>
        </p:txBody>
      </p:sp>
    </p:spTree>
    <p:extLst>
      <p:ext uri="{BB962C8B-B14F-4D97-AF65-F5344CB8AC3E}">
        <p14:creationId xmlns:p14="http://schemas.microsoft.com/office/powerpoint/2010/main" val="2927113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57ABA545-F18A-4606-A92F-D91783BB849F}"/>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Uma imagem clean e moderna de uma mesa de trabalho com calculadora, caderno, caneta e uma xícara de café, transmitindo organização e foco em finanças pessoais. A composição deve permitir espaço centralizado para sobreposição de texto, com iluminação suave e ambiente profissional. Nenhum texto, letras ou palavras visíveis ou implícitos devem aparecer na imagem">
            <a:extLst>
              <a:ext uri="{FF2B5EF4-FFF2-40B4-BE49-F238E27FC236}">
                <a16:creationId xmlns:a16="http://schemas.microsoft.com/office/drawing/2014/main" id="{CADCEA5E-D421-466A-A474-F11DB7FEA269}"/>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8" name="CaixaDeTexto 7">
            <a:extLst>
              <a:ext uri="{FF2B5EF4-FFF2-40B4-BE49-F238E27FC236}">
                <a16:creationId xmlns:a16="http://schemas.microsoft.com/office/drawing/2014/main" id="{364D30E0-CBD5-4153-804A-0F0E1981D773}"/>
              </a:ext>
            </a:extLst>
          </p:cNvPr>
          <p:cNvSpPr txBox="1"/>
          <p:nvPr/>
        </p:nvSpPr>
        <p:spPr>
          <a:xfrm>
            <a:off x="5343525" y="1343025"/>
            <a:ext cx="6477000" cy="609600"/>
          </a:xfrm>
          <a:prstGeom prst="rect">
            <a:avLst/>
          </a:prstGeom>
          <a:noFill/>
        </p:spPr>
        <p:txBody>
          <a:bodyPr wrap="square" rtlCol="0">
            <a:normAutofit/>
          </a:bodyPr>
          <a:lstStyle/>
          <a:p>
            <a:pPr marL="0" algn="l">
              <a:buNone/>
            </a:pPr>
            <a:r>
              <a:rPr sz="4800" cap="all">
                <a:solidFill>
                  <a:srgbClr val="000000"/>
                </a:solidFill>
                <a:effectLst/>
                <a:latin typeface="Aharoni Bold"/>
              </a:rPr>
              <a:t>CRONOGRAMA</a:t>
            </a:r>
            <a:r>
              <a:rPr>
                <a:effectLst/>
              </a:rPr>
              <a:t> </a:t>
            </a:r>
            <a:endParaRPr lang="pt-BR"/>
          </a:p>
        </p:txBody>
      </p:sp>
      <p:sp>
        <p:nvSpPr>
          <p:cNvPr id="9" name="CaixaDeTexto 8">
            <a:extLst>
              <a:ext uri="{FF2B5EF4-FFF2-40B4-BE49-F238E27FC236}">
                <a16:creationId xmlns:a16="http://schemas.microsoft.com/office/drawing/2014/main" id="{B4103DE3-79B0-4A66-8FD7-C299AE870F87}"/>
              </a:ext>
            </a:extLst>
          </p:cNvPr>
          <p:cNvSpPr txBox="1"/>
          <p:nvPr/>
        </p:nvSpPr>
        <p:spPr>
          <a:xfrm>
            <a:off x="5343525" y="2333625"/>
            <a:ext cx="6477000" cy="2593776"/>
          </a:xfrm>
          <a:prstGeom prst="rect">
            <a:avLst/>
          </a:prstGeom>
          <a:noFill/>
        </p:spPr>
        <p:txBody>
          <a:bodyPr wrap="square" rtlCol="0">
            <a:normAutofit/>
          </a:bodyPr>
          <a:lstStyle/>
          <a:p>
            <a:pPr marL="0" algn="l">
              <a:buNone/>
            </a:pPr>
            <a:r>
              <a:rPr sz="1350" b="0">
                <a:solidFill>
                  <a:srgbClr val="000000"/>
                </a:solidFill>
                <a:effectLst/>
                <a:latin typeface="Aptos Regular"/>
              </a:rPr>
              <a:t>• Por que aprender finanças pessoais?</a:t>
            </a:r>
            <a:r>
              <a:rPr>
                <a:effectLst/>
              </a:rPr>
              <a:t> </a:t>
            </a:r>
          </a:p>
          <a:p>
            <a:pPr marL="0" algn="l">
              <a:spcBef>
                <a:spcPts val="1200"/>
              </a:spcBef>
              <a:buNone/>
            </a:pPr>
            <a:r>
              <a:rPr sz="1350" b="0">
                <a:solidFill>
                  <a:srgbClr val="000000"/>
                </a:solidFill>
                <a:effectLst/>
                <a:latin typeface="Aptos Regular"/>
              </a:rPr>
              <a:t>• Conceitos fundamentais de finanças pessoais</a:t>
            </a:r>
            <a:r>
              <a:rPr>
                <a:effectLst/>
              </a:rPr>
              <a:t> </a:t>
            </a:r>
          </a:p>
          <a:p>
            <a:pPr marL="0" algn="l">
              <a:spcBef>
                <a:spcPts val="1200"/>
              </a:spcBef>
              <a:buNone/>
            </a:pPr>
            <a:r>
              <a:rPr sz="1350" b="0">
                <a:solidFill>
                  <a:srgbClr val="000000"/>
                </a:solidFill>
                <a:effectLst/>
                <a:latin typeface="Aptos Regular"/>
              </a:rPr>
              <a:t>• Orçamento: como organizar seu dinheiro</a:t>
            </a:r>
            <a:r>
              <a:rPr>
                <a:effectLst/>
              </a:rPr>
              <a:t> </a:t>
            </a:r>
          </a:p>
          <a:p>
            <a:pPr marL="0" algn="l">
              <a:spcBef>
                <a:spcPts val="1200"/>
              </a:spcBef>
              <a:buNone/>
            </a:pPr>
            <a:r>
              <a:rPr sz="1350" b="0">
                <a:solidFill>
                  <a:srgbClr val="000000"/>
                </a:solidFill>
                <a:effectLst/>
                <a:latin typeface="Aptos Regular"/>
              </a:rPr>
              <a:t>• Gastos fixos vs. variáveis</a:t>
            </a:r>
            <a:r>
              <a:rPr>
                <a:effectLst/>
              </a:rPr>
              <a:t> </a:t>
            </a:r>
          </a:p>
          <a:p>
            <a:pPr marL="0" algn="l">
              <a:spcBef>
                <a:spcPts val="1200"/>
              </a:spcBef>
              <a:buNone/>
            </a:pPr>
            <a:r>
              <a:rPr sz="1350" b="0">
                <a:solidFill>
                  <a:srgbClr val="000000"/>
                </a:solidFill>
                <a:effectLst/>
                <a:latin typeface="Aptos Regular"/>
              </a:rPr>
              <a:t>• Metas financeiras: planeje seu futuro</a:t>
            </a:r>
            <a:r>
              <a:rPr>
                <a:effectLst/>
              </a:rPr>
              <a:t> </a:t>
            </a:r>
          </a:p>
          <a:p>
            <a:pPr marL="0" algn="l">
              <a:spcBef>
                <a:spcPts val="1200"/>
              </a:spcBef>
              <a:buNone/>
            </a:pPr>
            <a:r>
              <a:rPr sz="1350" b="0">
                <a:solidFill>
                  <a:srgbClr val="000000"/>
                </a:solidFill>
                <a:effectLst/>
                <a:latin typeface="Aptos Regular"/>
              </a:rPr>
              <a:t>• Atividade prática: monte seu orçamento</a:t>
            </a:r>
            <a:r>
              <a:rPr>
                <a:effectLst/>
              </a:rPr>
              <a:t> </a:t>
            </a:r>
          </a:p>
          <a:p>
            <a:pPr marL="0" algn="l">
              <a:spcBef>
                <a:spcPts val="1200"/>
              </a:spcBef>
              <a:buNone/>
            </a:pPr>
            <a:r>
              <a:rPr sz="1350" b="0">
                <a:solidFill>
                  <a:srgbClr val="000000"/>
                </a:solidFill>
                <a:effectLst/>
                <a:latin typeface="Aptos Regular"/>
              </a:rPr>
              <a:t>• Síntese: o que aprendemos?</a:t>
            </a:r>
            <a:r>
              <a:rPr>
                <a:effectLst/>
              </a:rPr>
              <a:t> </a:t>
            </a:r>
            <a:endParaRPr lang="pt-BR"/>
          </a:p>
        </p:txBody>
      </p:sp>
    </p:spTree>
    <p:extLst>
      <p:ext uri="{BB962C8B-B14F-4D97-AF65-F5344CB8AC3E}">
        <p14:creationId xmlns:p14="http://schemas.microsoft.com/office/powerpoint/2010/main" val="1230808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EB2732C4-8757-48FF-98D3-0651B9FF737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935C17B9-1711-30A6-69D4-A782EA193EFE}"/>
              </a:ext>
            </a:extLst>
          </p:cNvPr>
          <p:cNvSpPr>
            <a:spLocks noGrp="1"/>
          </p:cNvSpPr>
          <p:nvPr>
            <p:ph sz="quarter" idx="16"/>
          </p:nvPr>
        </p:nvSpPr>
        <p:spPr>
          <a:xfrm>
            <a:off x="1333500" y="1657350"/>
            <a:ext cx="9525000" cy="2453282"/>
          </a:xfrm>
        </p:spPr>
        <p:txBody>
          <a:bodyPr>
            <a:normAutofit fontScale="92500" lnSpcReduction="20000"/>
          </a:bodyPr>
          <a:lstStyle/>
          <a:p>
            <a:pPr marL="0" marR="0" indent="0" algn="l">
              <a:buNone/>
            </a:pPr>
            <a:r>
              <a:rPr sz="4200" b="0">
                <a:solidFill>
                  <a:srgbClr val="000000"/>
                </a:solidFill>
                <a:effectLst/>
                <a:latin typeface="Aptos Regular"/>
              </a:rPr>
              <a:t>DEFINIR OBJETIVOS FINANCEIROS CLAROS É O PRIMEIRO PASSO PARA TRANSFORMAR SONHOS EM CONQUISTAS REAIS</a:t>
            </a:r>
            <a:r>
              <a:rPr>
                <a:effectLst/>
              </a:rPr>
              <a:t> </a:t>
            </a:r>
            <a:endParaRPr lang="pt-BR"/>
          </a:p>
        </p:txBody>
      </p:sp>
      <p:sp>
        <p:nvSpPr>
          <p:cNvPr id="7" name="CaixaDeTexto 6">
            <a:extLst>
              <a:ext uri="{FF2B5EF4-FFF2-40B4-BE49-F238E27FC236}">
                <a16:creationId xmlns:a16="http://schemas.microsoft.com/office/drawing/2014/main" id="{8E7CADE5-2777-4CE1-AFDE-BA5F78345629}"/>
              </a:ext>
            </a:extLst>
          </p:cNvPr>
          <p:cNvSpPr txBox="1"/>
          <p:nvPr/>
        </p:nvSpPr>
        <p:spPr>
          <a:xfrm>
            <a:off x="1333500" y="4438650"/>
            <a:ext cx="9525000" cy="0"/>
          </a:xfrm>
          <a:prstGeom prst="rect">
            <a:avLst/>
          </a:prstGeom>
          <a:noFill/>
        </p:spPr>
        <p:txBody>
          <a:bodyPr wrap="square" rtlCol="0">
            <a:normAutofit/>
          </a:bodyPr>
          <a:lstStyle/>
          <a:p>
            <a:pPr algn="ctr"/>
            <a:endParaRPr lang="pt-BR"/>
          </a:p>
        </p:txBody>
      </p:sp>
    </p:spTree>
    <p:extLst>
      <p:ext uri="{BB962C8B-B14F-4D97-AF65-F5344CB8AC3E}">
        <p14:creationId xmlns:p14="http://schemas.microsoft.com/office/powerpoint/2010/main" val="361594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A7E8057E-1E11-45AF-AA3D-CD1CC517FB9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n organized workspace scene showing a person reviewing financial documents and setting goals on a laptop, with a visible calendar and checklist, symbolizing practical financial planning and goal-setting. The environment should feel modern and focused, with soft lighting and a sense of productivity. No visible or implied text, letters, or words should appear anywhere in the image">
            <a:extLst>
              <a:ext uri="{FF2B5EF4-FFF2-40B4-BE49-F238E27FC236}">
                <a16:creationId xmlns:a16="http://schemas.microsoft.com/office/drawing/2014/main" id="{9EBCD83A-9473-4B96-902D-12FF32D879D4}"/>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8083" y="1541115"/>
            <a:ext cx="3408312" cy="3408312"/>
          </a:xfrm>
          <a:prstGeom prst="rect">
            <a:avLst/>
          </a:prstGeom>
        </p:spPr>
      </p:pic>
      <p:pic>
        <p:nvPicPr>
          <p:cNvPr id="8" name="Gráfico 7" descr="An organized workspace scene showing a person reviewing financial documents and setting goals on a laptop, with a visible calendar and checklist, symbolizing practical financial planning and goal-setting. The environment should feel modern and focused, with soft lighting and a sense of productivity. No visible or implied text, letters, or words should appear anywhere in the image">
            <a:extLst>
              <a:ext uri="{FF2B5EF4-FFF2-40B4-BE49-F238E27FC236}">
                <a16:creationId xmlns:a16="http://schemas.microsoft.com/office/drawing/2014/main" id="{D08C07C4-DCAB-41C0-A4B7-1A786BD535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8859" y="1541115"/>
            <a:ext cx="3408312" cy="3408312"/>
          </a:xfrm>
          <a:prstGeom prst="rect">
            <a:avLst/>
          </a:prstGeom>
        </p:spPr>
      </p:pic>
      <p:pic>
        <p:nvPicPr>
          <p:cNvPr id="9" name="Gráfico 8" descr="An organized workspace scene showing a person reviewing financial documents and setting goals on a laptop, with a visible calendar and checklist, symbolizing practical financial planning and goal-setting. The environment should feel modern and focused, with soft lighting and a sense of productivity. No visible or implied text, letters, or words should appear anywhere in the image">
            <a:extLst>
              <a:ext uri="{FF2B5EF4-FFF2-40B4-BE49-F238E27FC236}">
                <a16:creationId xmlns:a16="http://schemas.microsoft.com/office/drawing/2014/main" id="{7DC952C3-E4B0-4F3B-9658-EC44E82632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99635" y="1541115"/>
            <a:ext cx="3408312" cy="3408312"/>
          </a:xfrm>
          <a:prstGeom prst="rect">
            <a:avLst/>
          </a:prstGeom>
        </p:spPr>
      </p:pic>
      <p:sp>
        <p:nvSpPr>
          <p:cNvPr id="10" name="CaixaDeTexto 9">
            <a:extLst>
              <a:ext uri="{FF2B5EF4-FFF2-40B4-BE49-F238E27FC236}">
                <a16:creationId xmlns:a16="http://schemas.microsoft.com/office/drawing/2014/main" id="{E98E8EC6-CFAF-4C18-B3F8-24AFC676A917}"/>
              </a:ext>
            </a:extLst>
          </p:cNvPr>
          <p:cNvSpPr txBox="1"/>
          <p:nvPr/>
        </p:nvSpPr>
        <p:spPr>
          <a:xfrm>
            <a:off x="618083" y="771525"/>
            <a:ext cx="10955535" cy="502890"/>
          </a:xfrm>
          <a:prstGeom prst="rect">
            <a:avLst/>
          </a:prstGeom>
          <a:noFill/>
        </p:spPr>
        <p:txBody>
          <a:bodyPr wrap="square" rtlCol="0">
            <a:normAutofit/>
          </a:bodyPr>
          <a:lstStyle/>
          <a:p>
            <a:pPr marL="0" algn="l">
              <a:buNone/>
            </a:pPr>
            <a:r>
              <a:rPr sz="3600" b="0" cap="all">
                <a:solidFill>
                  <a:srgbClr val="000000"/>
                </a:solidFill>
                <a:effectLst/>
                <a:latin typeface="Aharoni Bold"/>
              </a:rPr>
              <a:t>METAS FINANCEIRAS SMART</a:t>
            </a:r>
            <a:r>
              <a:rPr>
                <a:effectLst/>
              </a:rPr>
              <a:t> </a:t>
            </a:r>
            <a:endParaRPr lang="pt-BR"/>
          </a:p>
        </p:txBody>
      </p:sp>
      <p:sp>
        <p:nvSpPr>
          <p:cNvPr id="11" name="CaixaDeTexto 10">
            <a:extLst>
              <a:ext uri="{FF2B5EF4-FFF2-40B4-BE49-F238E27FC236}">
                <a16:creationId xmlns:a16="http://schemas.microsoft.com/office/drawing/2014/main" id="{AE955D8F-D2A5-438F-B11C-4351E1045A7E}"/>
              </a:ext>
            </a:extLst>
          </p:cNvPr>
          <p:cNvSpPr txBox="1"/>
          <p:nvPr/>
        </p:nvSpPr>
        <p:spPr>
          <a:xfrm>
            <a:off x="618083" y="5044678"/>
            <a:ext cx="3408312" cy="1039713"/>
          </a:xfrm>
          <a:prstGeom prst="rect">
            <a:avLst/>
          </a:prstGeom>
          <a:noFill/>
        </p:spPr>
        <p:txBody>
          <a:bodyPr wrap="square" rtlCol="0">
            <a:normAutofit/>
          </a:bodyPr>
          <a:lstStyle/>
          <a:p>
            <a:pPr marL="0" algn="l">
              <a:buNone/>
            </a:pPr>
            <a:r>
              <a:rPr sz="1350">
                <a:solidFill>
                  <a:srgbClr val="000000"/>
                </a:solidFill>
                <a:effectLst/>
                <a:latin typeface="Aharoni Bold"/>
              </a:rPr>
              <a:t>Defina objetivos claros</a:t>
            </a:r>
            <a:r>
              <a:rPr>
                <a:effectLst/>
              </a:rPr>
              <a:t> </a:t>
            </a:r>
          </a:p>
          <a:p>
            <a:pPr marL="0" algn="l">
              <a:spcBef>
                <a:spcPts val="900"/>
              </a:spcBef>
              <a:buNone/>
            </a:pPr>
            <a:r>
              <a:rPr sz="1350">
                <a:solidFill>
                  <a:srgbClr val="000000"/>
                </a:solidFill>
                <a:effectLst/>
                <a:latin typeface="Aptos Regular"/>
              </a:rPr>
              <a:t>Especifique o que deseja, por que é relevante e em quanto tempo pretende alcançar.</a:t>
            </a:r>
            <a:r>
              <a:rPr>
                <a:effectLst/>
              </a:rPr>
              <a:t> </a:t>
            </a:r>
            <a:endParaRPr lang="pt-BR"/>
          </a:p>
        </p:txBody>
      </p:sp>
      <p:sp>
        <p:nvSpPr>
          <p:cNvPr id="12" name="CaixaDeTexto 11">
            <a:extLst>
              <a:ext uri="{FF2B5EF4-FFF2-40B4-BE49-F238E27FC236}">
                <a16:creationId xmlns:a16="http://schemas.microsoft.com/office/drawing/2014/main" id="{50B4F4B8-4036-4B78-8EE8-B1BAB70CF7A5}"/>
              </a:ext>
            </a:extLst>
          </p:cNvPr>
          <p:cNvSpPr txBox="1"/>
          <p:nvPr/>
        </p:nvSpPr>
        <p:spPr>
          <a:xfrm>
            <a:off x="4208859" y="5044678"/>
            <a:ext cx="3408312" cy="1039713"/>
          </a:xfrm>
          <a:prstGeom prst="rect">
            <a:avLst/>
          </a:prstGeom>
          <a:noFill/>
        </p:spPr>
        <p:txBody>
          <a:bodyPr wrap="square" rtlCol="0">
            <a:normAutofit/>
          </a:bodyPr>
          <a:lstStyle/>
          <a:p>
            <a:pPr marL="0" algn="l">
              <a:buNone/>
            </a:pPr>
            <a:r>
              <a:rPr sz="1350">
                <a:solidFill>
                  <a:srgbClr val="000000"/>
                </a:solidFill>
                <a:effectLst/>
                <a:latin typeface="Aharoni Bold"/>
              </a:rPr>
              <a:t>Meça e seja realista</a:t>
            </a:r>
            <a:r>
              <a:rPr>
                <a:effectLst/>
              </a:rPr>
              <a:t> </a:t>
            </a:r>
          </a:p>
          <a:p>
            <a:pPr marL="0" algn="l">
              <a:spcBef>
                <a:spcPts val="900"/>
              </a:spcBef>
              <a:buNone/>
            </a:pPr>
            <a:r>
              <a:rPr sz="1350">
                <a:solidFill>
                  <a:srgbClr val="000000"/>
                </a:solidFill>
                <a:effectLst/>
                <a:latin typeface="Aptos Regular"/>
              </a:rPr>
              <a:t>Baseie-se na renda e despesas atuais; defina marcos mensuráveis e atingíveis.</a:t>
            </a:r>
            <a:r>
              <a:rPr>
                <a:effectLst/>
              </a:rPr>
              <a:t> </a:t>
            </a:r>
            <a:endParaRPr lang="pt-BR"/>
          </a:p>
        </p:txBody>
      </p:sp>
      <p:sp>
        <p:nvSpPr>
          <p:cNvPr id="13" name="CaixaDeTexto 12">
            <a:extLst>
              <a:ext uri="{FF2B5EF4-FFF2-40B4-BE49-F238E27FC236}">
                <a16:creationId xmlns:a16="http://schemas.microsoft.com/office/drawing/2014/main" id="{311B5F0D-9442-4CF9-9E76-EA19D870849F}"/>
              </a:ext>
            </a:extLst>
          </p:cNvPr>
          <p:cNvSpPr txBox="1"/>
          <p:nvPr/>
        </p:nvSpPr>
        <p:spPr>
          <a:xfrm>
            <a:off x="7799635" y="5044678"/>
            <a:ext cx="3408312" cy="1039713"/>
          </a:xfrm>
          <a:prstGeom prst="rect">
            <a:avLst/>
          </a:prstGeom>
          <a:noFill/>
        </p:spPr>
        <p:txBody>
          <a:bodyPr wrap="square" rtlCol="0">
            <a:normAutofit/>
          </a:bodyPr>
          <a:lstStyle/>
          <a:p>
            <a:pPr marL="0" algn="l">
              <a:buNone/>
            </a:pPr>
            <a:r>
              <a:rPr sz="1350">
                <a:solidFill>
                  <a:srgbClr val="000000"/>
                </a:solidFill>
                <a:effectLst/>
                <a:latin typeface="Aharoni Bold"/>
              </a:rPr>
              <a:t>Revise e ajuste sempre</a:t>
            </a:r>
            <a:r>
              <a:rPr>
                <a:effectLst/>
              </a:rPr>
              <a:t> </a:t>
            </a:r>
          </a:p>
          <a:p>
            <a:pPr marL="0" algn="l">
              <a:spcBef>
                <a:spcPts val="900"/>
              </a:spcBef>
              <a:buNone/>
            </a:pPr>
            <a:r>
              <a:rPr sz="1350">
                <a:solidFill>
                  <a:srgbClr val="000000"/>
                </a:solidFill>
                <a:effectLst/>
                <a:latin typeface="Aptos Regular"/>
              </a:rPr>
              <a:t>Reavalie periodicamente para adaptar prazos e valores conforme mudanças de vida ou mercado.</a:t>
            </a:r>
            <a:r>
              <a:rPr>
                <a:effectLst/>
              </a:rPr>
              <a:t> </a:t>
            </a:r>
            <a:endParaRPr lang="pt-BR"/>
          </a:p>
        </p:txBody>
      </p:sp>
    </p:spTree>
    <p:extLst>
      <p:ext uri="{BB962C8B-B14F-4D97-AF65-F5344CB8AC3E}">
        <p14:creationId xmlns:p14="http://schemas.microsoft.com/office/powerpoint/2010/main" val="173012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05ACC1BA-D42D-4244-A13A-2531A4F773C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BA3B399E-3F0C-FB38-B5E8-BBD1D8F4CDFB}"/>
              </a:ext>
            </a:extLst>
          </p:cNvPr>
          <p:cNvSpPr>
            <a:spLocks noGrp="1"/>
          </p:cNvSpPr>
          <p:nvPr>
            <p:ph sz="quarter" idx="16"/>
          </p:nvPr>
        </p:nvSpPr>
        <p:spPr>
          <a:xfrm>
            <a:off x="619125" y="581025"/>
            <a:ext cx="10972800" cy="670470"/>
          </a:xfrm>
        </p:spPr>
        <p:txBody>
          <a:bodyPr/>
          <a:lstStyle/>
          <a:p>
            <a:pPr marL="0" indent="0" algn="l">
              <a:buNone/>
            </a:pPr>
            <a:r>
              <a:rPr sz="4800" cap="all">
                <a:solidFill>
                  <a:srgbClr val="000000"/>
                </a:solidFill>
                <a:effectLst/>
                <a:latin typeface="Aharoni Bold"/>
              </a:rPr>
              <a:t>METAS POR PRAZO</a:t>
            </a:r>
            <a:r>
              <a:rPr>
                <a:effectLst/>
              </a:rPr>
              <a:t> </a:t>
            </a:r>
            <a:endParaRPr lang="pt-BR"/>
          </a:p>
        </p:txBody>
      </p:sp>
      <p:sp>
        <p:nvSpPr>
          <p:cNvPr id="7" name="CaixaDeTexto 6">
            <a:extLst>
              <a:ext uri="{FF2B5EF4-FFF2-40B4-BE49-F238E27FC236}">
                <a16:creationId xmlns:a16="http://schemas.microsoft.com/office/drawing/2014/main" id="{9D3FEF56-6AC1-41C2-928C-E65AD8FDAB16}"/>
              </a:ext>
            </a:extLst>
          </p:cNvPr>
          <p:cNvSpPr txBox="1"/>
          <p:nvPr/>
        </p:nvSpPr>
        <p:spPr>
          <a:xfrm>
            <a:off x="619125" y="3247132"/>
            <a:ext cx="3429000" cy="1605706"/>
          </a:xfrm>
          <a:prstGeom prst="rect">
            <a:avLst/>
          </a:prstGeom>
          <a:noFill/>
        </p:spPr>
        <p:txBody>
          <a:bodyPr wrap="square" rtlCol="0">
            <a:normAutofit/>
          </a:bodyPr>
          <a:lstStyle/>
          <a:p>
            <a:pPr marL="0" algn="l">
              <a:spcAft>
                <a:spcPts val="1800"/>
              </a:spcAft>
              <a:buNone/>
            </a:pPr>
            <a:r>
              <a:rPr sz="5400" b="1">
                <a:solidFill>
                  <a:srgbClr val="000000"/>
                </a:solidFill>
                <a:effectLst/>
                <a:latin typeface="Aharoni Bold"/>
              </a:rPr>
              <a:t>01</a:t>
            </a:r>
            <a:r>
              <a:rPr>
                <a:effectLst/>
              </a:rPr>
              <a:t> </a:t>
            </a:r>
          </a:p>
          <a:p>
            <a:pPr marL="0" algn="l">
              <a:spcAft>
                <a:spcPts val="900"/>
              </a:spcAft>
              <a:buNone/>
            </a:pPr>
            <a:r>
              <a:rPr sz="1425">
                <a:solidFill>
                  <a:srgbClr val="000000"/>
                </a:solidFill>
                <a:effectLst/>
                <a:latin typeface="Aharoni Bold"/>
              </a:rPr>
              <a:t>Curto prazo</a:t>
            </a:r>
            <a:r>
              <a:rPr>
                <a:effectLst/>
              </a:rPr>
              <a:t> </a:t>
            </a:r>
          </a:p>
          <a:p>
            <a:pPr marL="0" algn="l">
              <a:buNone/>
            </a:pPr>
            <a:r>
              <a:rPr sz="1350">
                <a:solidFill>
                  <a:srgbClr val="000000"/>
                </a:solidFill>
                <a:effectLst/>
                <a:latin typeface="Aptos Regular"/>
              </a:rPr>
              <a:t>Quitar dívidas; formar reserva de emergência em até 12 meses.</a:t>
            </a:r>
            <a:r>
              <a:rPr>
                <a:effectLst/>
              </a:rPr>
              <a:t> </a:t>
            </a:r>
            <a:endParaRPr lang="pt-BR"/>
          </a:p>
        </p:txBody>
      </p:sp>
      <p:sp>
        <p:nvSpPr>
          <p:cNvPr id="8" name="CaixaDeTexto 7">
            <a:extLst>
              <a:ext uri="{FF2B5EF4-FFF2-40B4-BE49-F238E27FC236}">
                <a16:creationId xmlns:a16="http://schemas.microsoft.com/office/drawing/2014/main" id="{57A52852-2C9E-45DE-8C40-6F86BD28F614}"/>
              </a:ext>
            </a:extLst>
          </p:cNvPr>
          <p:cNvSpPr txBox="1"/>
          <p:nvPr/>
        </p:nvSpPr>
        <p:spPr>
          <a:xfrm>
            <a:off x="4391025" y="3247132"/>
            <a:ext cx="3429000" cy="1605706"/>
          </a:xfrm>
          <a:prstGeom prst="rect">
            <a:avLst/>
          </a:prstGeom>
          <a:noFill/>
        </p:spPr>
        <p:txBody>
          <a:bodyPr wrap="square" rtlCol="0">
            <a:normAutofit/>
          </a:bodyPr>
          <a:lstStyle/>
          <a:p>
            <a:pPr marL="0" algn="l">
              <a:spcAft>
                <a:spcPts val="1800"/>
              </a:spcAft>
              <a:buNone/>
            </a:pPr>
            <a:r>
              <a:rPr sz="5400" b="1">
                <a:solidFill>
                  <a:srgbClr val="000000"/>
                </a:solidFill>
                <a:effectLst/>
                <a:latin typeface="Aharoni Bold"/>
              </a:rPr>
              <a:t>02</a:t>
            </a:r>
            <a:r>
              <a:rPr>
                <a:effectLst/>
              </a:rPr>
              <a:t> </a:t>
            </a:r>
          </a:p>
          <a:p>
            <a:pPr marL="0" algn="l">
              <a:spcAft>
                <a:spcPts val="900"/>
              </a:spcAft>
              <a:buNone/>
            </a:pPr>
            <a:r>
              <a:rPr sz="1425">
                <a:solidFill>
                  <a:srgbClr val="000000"/>
                </a:solidFill>
                <a:effectLst/>
                <a:latin typeface="Aharoni Bold"/>
              </a:rPr>
              <a:t>Médio prazo</a:t>
            </a:r>
            <a:r>
              <a:rPr>
                <a:effectLst/>
              </a:rPr>
              <a:t> </a:t>
            </a:r>
          </a:p>
          <a:p>
            <a:pPr marL="0" algn="l">
              <a:buNone/>
            </a:pPr>
            <a:r>
              <a:rPr sz="1350">
                <a:solidFill>
                  <a:srgbClr val="000000"/>
                </a:solidFill>
                <a:effectLst/>
                <a:latin typeface="Aptos Regular"/>
              </a:rPr>
              <a:t>Comprar veículo; realizar viagem planejada com antecedência.</a:t>
            </a:r>
            <a:r>
              <a:rPr>
                <a:effectLst/>
              </a:rPr>
              <a:t> </a:t>
            </a:r>
            <a:endParaRPr lang="pt-BR"/>
          </a:p>
        </p:txBody>
      </p:sp>
      <p:sp>
        <p:nvSpPr>
          <p:cNvPr id="9" name="CaixaDeTexto 8">
            <a:extLst>
              <a:ext uri="{FF2B5EF4-FFF2-40B4-BE49-F238E27FC236}">
                <a16:creationId xmlns:a16="http://schemas.microsoft.com/office/drawing/2014/main" id="{895F9FFC-F007-48B8-9E45-6A0E1CA28CBE}"/>
              </a:ext>
            </a:extLst>
          </p:cNvPr>
          <p:cNvSpPr txBox="1"/>
          <p:nvPr/>
        </p:nvSpPr>
        <p:spPr>
          <a:xfrm>
            <a:off x="8162925" y="3247132"/>
            <a:ext cx="3429000" cy="1605706"/>
          </a:xfrm>
          <a:prstGeom prst="rect">
            <a:avLst/>
          </a:prstGeom>
          <a:noFill/>
        </p:spPr>
        <p:txBody>
          <a:bodyPr wrap="square" rtlCol="0">
            <a:normAutofit/>
          </a:bodyPr>
          <a:lstStyle/>
          <a:p>
            <a:pPr marL="0" algn="l">
              <a:spcAft>
                <a:spcPts val="1800"/>
              </a:spcAft>
              <a:buNone/>
            </a:pPr>
            <a:r>
              <a:rPr sz="5400" b="1">
                <a:solidFill>
                  <a:srgbClr val="000000"/>
                </a:solidFill>
                <a:effectLst/>
                <a:latin typeface="Aharoni Bold"/>
              </a:rPr>
              <a:t>03</a:t>
            </a:r>
            <a:r>
              <a:rPr>
                <a:effectLst/>
              </a:rPr>
              <a:t> </a:t>
            </a:r>
          </a:p>
          <a:p>
            <a:pPr marL="0" algn="l">
              <a:spcAft>
                <a:spcPts val="900"/>
              </a:spcAft>
              <a:buNone/>
            </a:pPr>
            <a:r>
              <a:rPr sz="1425">
                <a:solidFill>
                  <a:srgbClr val="000000"/>
                </a:solidFill>
                <a:effectLst/>
                <a:latin typeface="Aharoni Bold"/>
              </a:rPr>
              <a:t>Longo prazo</a:t>
            </a:r>
            <a:r>
              <a:rPr>
                <a:effectLst/>
              </a:rPr>
              <a:t> </a:t>
            </a:r>
          </a:p>
          <a:p>
            <a:pPr marL="0" algn="l">
              <a:buNone/>
            </a:pPr>
            <a:r>
              <a:rPr sz="1350">
                <a:solidFill>
                  <a:srgbClr val="000000"/>
                </a:solidFill>
                <a:effectLst/>
                <a:latin typeface="Aptos Regular"/>
              </a:rPr>
              <a:t>Aposentadoria; aquisição de imóvel com planejamento contínuo.</a:t>
            </a:r>
            <a:r>
              <a:rPr>
                <a:effectLst/>
              </a:rPr>
              <a:t> </a:t>
            </a:r>
            <a:endParaRPr lang="pt-BR"/>
          </a:p>
        </p:txBody>
      </p:sp>
    </p:spTree>
    <p:extLst>
      <p:ext uri="{BB962C8B-B14F-4D97-AF65-F5344CB8AC3E}">
        <p14:creationId xmlns:p14="http://schemas.microsoft.com/office/powerpoint/2010/main" val="998019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CF76BF2A-20C5-4B69-89AE-78A8C83981E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F749D213-4C48-D36C-62D9-53CB2A36DA8A}"/>
              </a:ext>
            </a:extLst>
          </p:cNvPr>
          <p:cNvSpPr>
            <a:spLocks noGrp="1"/>
          </p:cNvSpPr>
          <p:nvPr>
            <p:ph sz="quarter" idx="16"/>
          </p:nvPr>
        </p:nvSpPr>
        <p:spPr>
          <a:xfrm>
            <a:off x="828675" y="4181475"/>
            <a:ext cx="10534650" cy="1847850"/>
          </a:xfrm>
        </p:spPr>
        <p:txBody>
          <a:bodyPr/>
          <a:lstStyle/>
          <a:p>
            <a:pPr marL="0" marR="0" indent="0" algn="l" fontAlgn="b">
              <a:buNone/>
            </a:pPr>
            <a:r>
              <a:rPr sz="6000">
                <a:solidFill>
                  <a:srgbClr val="000000"/>
                </a:solidFill>
                <a:effectLst/>
                <a:latin typeface="Aharoni Bold"/>
              </a:rPr>
              <a:t>ATIVIDADE PRÁTICA: ORÇAMENTO</a:t>
            </a:r>
            <a:r>
              <a:rPr>
                <a:effectLst/>
              </a:rPr>
              <a:t> </a:t>
            </a:r>
            <a:endParaRPr lang="pt-BR"/>
          </a:p>
        </p:txBody>
      </p:sp>
    </p:spTree>
    <p:extLst>
      <p:ext uri="{BB962C8B-B14F-4D97-AF65-F5344CB8AC3E}">
        <p14:creationId xmlns:p14="http://schemas.microsoft.com/office/powerpoint/2010/main" val="734442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AF27F217-7930-4583-9ACE-B52203A8147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397F9B64-5F38-8744-3A10-165AF04C16EF}"/>
              </a:ext>
            </a:extLst>
          </p:cNvPr>
          <p:cNvSpPr>
            <a:spLocks noGrp="1"/>
          </p:cNvSpPr>
          <p:nvPr>
            <p:ph sz="quarter" idx="16"/>
          </p:nvPr>
        </p:nvSpPr>
        <p:spPr>
          <a:xfrm>
            <a:off x="619125" y="581025"/>
            <a:ext cx="10972800" cy="670470"/>
          </a:xfrm>
        </p:spPr>
        <p:txBody>
          <a:bodyPr/>
          <a:lstStyle/>
          <a:p>
            <a:pPr marL="0" indent="0" algn="l">
              <a:buNone/>
            </a:pPr>
            <a:r>
              <a:rPr sz="4800" cap="all">
                <a:solidFill>
                  <a:srgbClr val="000000"/>
                </a:solidFill>
                <a:effectLst/>
                <a:latin typeface="Aharoni Bold"/>
              </a:rPr>
              <a:t>ORÇAMENTO SIMPLES: PASSOS</a:t>
            </a:r>
            <a:r>
              <a:rPr>
                <a:effectLst/>
              </a:rPr>
              <a:t> </a:t>
            </a:r>
            <a:endParaRPr lang="pt-BR"/>
          </a:p>
        </p:txBody>
      </p:sp>
      <p:sp>
        <p:nvSpPr>
          <p:cNvPr id="7" name="CaixaDeTexto 6">
            <a:extLst>
              <a:ext uri="{FF2B5EF4-FFF2-40B4-BE49-F238E27FC236}">
                <a16:creationId xmlns:a16="http://schemas.microsoft.com/office/drawing/2014/main" id="{EBDCC48B-1312-4B94-8D96-EEBADA834CF8}"/>
              </a:ext>
            </a:extLst>
          </p:cNvPr>
          <p:cNvSpPr txBox="1"/>
          <p:nvPr/>
        </p:nvSpPr>
        <p:spPr>
          <a:xfrm>
            <a:off x="619125" y="3137148"/>
            <a:ext cx="2571750" cy="1825674"/>
          </a:xfrm>
          <a:prstGeom prst="rect">
            <a:avLst/>
          </a:prstGeom>
          <a:noFill/>
        </p:spPr>
        <p:txBody>
          <a:bodyPr wrap="square" rtlCol="0">
            <a:normAutofit/>
          </a:bodyPr>
          <a:lstStyle/>
          <a:p>
            <a:pPr marL="0" algn="l">
              <a:spcAft>
                <a:spcPts val="1800"/>
              </a:spcAft>
              <a:buNone/>
            </a:pPr>
            <a:r>
              <a:rPr sz="5400" b="1">
                <a:solidFill>
                  <a:srgbClr val="000000"/>
                </a:solidFill>
                <a:effectLst/>
                <a:latin typeface="Arial" panose="020B0604020202020204" pitchFamily="34" charset="0"/>
              </a:rPr>
              <a:t>01</a:t>
            </a:r>
            <a:r>
              <a:rPr>
                <a:effectLst/>
              </a:rPr>
              <a:t> </a:t>
            </a:r>
          </a:p>
          <a:p>
            <a:pPr marL="0" algn="l">
              <a:spcAft>
                <a:spcPts val="900"/>
              </a:spcAft>
              <a:buNone/>
            </a:pPr>
            <a:r>
              <a:rPr sz="1350" b="1">
                <a:solidFill>
                  <a:srgbClr val="000000"/>
                </a:solidFill>
                <a:effectLst/>
                <a:latin typeface="Aptos Regular"/>
              </a:rPr>
              <a:t>Listar receitas</a:t>
            </a:r>
            <a:r>
              <a:rPr>
                <a:effectLst/>
              </a:rPr>
              <a:t> </a:t>
            </a:r>
          </a:p>
          <a:p>
            <a:pPr marL="0" algn="l">
              <a:buNone/>
            </a:pPr>
            <a:r>
              <a:rPr sz="1350" b="0">
                <a:solidFill>
                  <a:srgbClr val="000000"/>
                </a:solidFill>
                <a:effectLst/>
                <a:latin typeface="Aptos Regular"/>
              </a:rPr>
              <a:t>Some todas as fontes mensais (salário, extras, renda).</a:t>
            </a:r>
            <a:r>
              <a:rPr>
                <a:effectLst/>
              </a:rPr>
              <a:t> </a:t>
            </a:r>
            <a:endParaRPr lang="pt-BR"/>
          </a:p>
        </p:txBody>
      </p:sp>
      <p:sp>
        <p:nvSpPr>
          <p:cNvPr id="8" name="CaixaDeTexto 7">
            <a:extLst>
              <a:ext uri="{FF2B5EF4-FFF2-40B4-BE49-F238E27FC236}">
                <a16:creationId xmlns:a16="http://schemas.microsoft.com/office/drawing/2014/main" id="{504DD8A6-EC97-4692-93C8-8CA87F8AF5E3}"/>
              </a:ext>
            </a:extLst>
          </p:cNvPr>
          <p:cNvSpPr txBox="1"/>
          <p:nvPr/>
        </p:nvSpPr>
        <p:spPr>
          <a:xfrm>
            <a:off x="3419475" y="3137148"/>
            <a:ext cx="2571750" cy="1594246"/>
          </a:xfrm>
          <a:prstGeom prst="rect">
            <a:avLst/>
          </a:prstGeom>
          <a:noFill/>
        </p:spPr>
        <p:txBody>
          <a:bodyPr wrap="square" rtlCol="0">
            <a:normAutofit/>
          </a:bodyPr>
          <a:lstStyle/>
          <a:p>
            <a:pPr marL="0" algn="l">
              <a:spcAft>
                <a:spcPts val="1800"/>
              </a:spcAft>
              <a:buNone/>
            </a:pPr>
            <a:r>
              <a:rPr sz="5400" b="1">
                <a:solidFill>
                  <a:srgbClr val="000000"/>
                </a:solidFill>
                <a:effectLst/>
                <a:latin typeface="Arial" panose="020B0604020202020204" pitchFamily="34" charset="0"/>
              </a:rPr>
              <a:t>02</a:t>
            </a:r>
            <a:r>
              <a:rPr>
                <a:effectLst/>
              </a:rPr>
              <a:t> </a:t>
            </a:r>
          </a:p>
          <a:p>
            <a:pPr marL="0" algn="l">
              <a:spcAft>
                <a:spcPts val="900"/>
              </a:spcAft>
              <a:buNone/>
            </a:pPr>
            <a:r>
              <a:rPr sz="1350" b="1">
                <a:solidFill>
                  <a:srgbClr val="000000"/>
                </a:solidFill>
                <a:effectLst/>
                <a:latin typeface="Aptos Regular"/>
              </a:rPr>
              <a:t>Detalhar despesas</a:t>
            </a:r>
            <a:r>
              <a:rPr>
                <a:effectLst/>
              </a:rPr>
              <a:t> </a:t>
            </a:r>
          </a:p>
          <a:p>
            <a:pPr marL="0" algn="l">
              <a:buNone/>
            </a:pPr>
            <a:r>
              <a:rPr sz="1350" b="0">
                <a:solidFill>
                  <a:srgbClr val="000000"/>
                </a:solidFill>
                <a:effectLst/>
                <a:latin typeface="Aptos Regular"/>
              </a:rPr>
              <a:t>Anote fixas e variáveis, valores e vencimentos.</a:t>
            </a:r>
            <a:r>
              <a:rPr>
                <a:effectLst/>
              </a:rPr>
              <a:t> </a:t>
            </a:r>
            <a:endParaRPr lang="pt-BR"/>
          </a:p>
        </p:txBody>
      </p:sp>
      <p:sp>
        <p:nvSpPr>
          <p:cNvPr id="9" name="CaixaDeTexto 8">
            <a:extLst>
              <a:ext uri="{FF2B5EF4-FFF2-40B4-BE49-F238E27FC236}">
                <a16:creationId xmlns:a16="http://schemas.microsoft.com/office/drawing/2014/main" id="{B8772054-3F04-4984-A3D5-717B029AE8E4}"/>
              </a:ext>
            </a:extLst>
          </p:cNvPr>
          <p:cNvSpPr txBox="1"/>
          <p:nvPr/>
        </p:nvSpPr>
        <p:spPr>
          <a:xfrm>
            <a:off x="6219825" y="3137148"/>
            <a:ext cx="2571750" cy="1825674"/>
          </a:xfrm>
          <a:prstGeom prst="rect">
            <a:avLst/>
          </a:prstGeom>
          <a:noFill/>
        </p:spPr>
        <p:txBody>
          <a:bodyPr wrap="square" rtlCol="0">
            <a:normAutofit/>
          </a:bodyPr>
          <a:lstStyle/>
          <a:p>
            <a:pPr marL="0" algn="l">
              <a:spcAft>
                <a:spcPts val="1800"/>
              </a:spcAft>
              <a:buNone/>
            </a:pPr>
            <a:r>
              <a:rPr sz="5400" b="1">
                <a:solidFill>
                  <a:srgbClr val="000000"/>
                </a:solidFill>
                <a:effectLst/>
                <a:latin typeface="Arial" panose="020B0604020202020204" pitchFamily="34" charset="0"/>
              </a:rPr>
              <a:t>03</a:t>
            </a:r>
            <a:r>
              <a:rPr>
                <a:effectLst/>
              </a:rPr>
              <a:t> </a:t>
            </a:r>
          </a:p>
          <a:p>
            <a:pPr marL="0" algn="l">
              <a:spcAft>
                <a:spcPts val="900"/>
              </a:spcAft>
              <a:buNone/>
            </a:pPr>
            <a:r>
              <a:rPr sz="1350" b="1">
                <a:solidFill>
                  <a:srgbClr val="000000"/>
                </a:solidFill>
                <a:effectLst/>
                <a:latin typeface="Aptos Regular"/>
              </a:rPr>
              <a:t>Categorizar gastos</a:t>
            </a:r>
            <a:r>
              <a:rPr>
                <a:effectLst/>
              </a:rPr>
              <a:t> </a:t>
            </a:r>
          </a:p>
          <a:p>
            <a:pPr marL="0" algn="l">
              <a:buNone/>
            </a:pPr>
            <a:r>
              <a:rPr sz="1350" b="0">
                <a:solidFill>
                  <a:srgbClr val="000000"/>
                </a:solidFill>
                <a:effectLst/>
                <a:latin typeface="Aptos Regular"/>
              </a:rPr>
              <a:t>Separe por moradia, alimentação, transporte, lazer e poupança.</a:t>
            </a:r>
            <a:r>
              <a:rPr>
                <a:effectLst/>
              </a:rPr>
              <a:t> </a:t>
            </a:r>
            <a:endParaRPr lang="pt-BR"/>
          </a:p>
        </p:txBody>
      </p:sp>
      <p:sp>
        <p:nvSpPr>
          <p:cNvPr id="10" name="CaixaDeTexto 9">
            <a:extLst>
              <a:ext uri="{FF2B5EF4-FFF2-40B4-BE49-F238E27FC236}">
                <a16:creationId xmlns:a16="http://schemas.microsoft.com/office/drawing/2014/main" id="{090929BA-FF2B-4A94-8ADD-AC5684871F3E}"/>
              </a:ext>
            </a:extLst>
          </p:cNvPr>
          <p:cNvSpPr txBox="1"/>
          <p:nvPr/>
        </p:nvSpPr>
        <p:spPr>
          <a:xfrm>
            <a:off x="9020175" y="3137148"/>
            <a:ext cx="2571750" cy="1594246"/>
          </a:xfrm>
          <a:prstGeom prst="rect">
            <a:avLst/>
          </a:prstGeom>
          <a:noFill/>
        </p:spPr>
        <p:txBody>
          <a:bodyPr wrap="square" rtlCol="0">
            <a:normAutofit/>
          </a:bodyPr>
          <a:lstStyle/>
          <a:p>
            <a:pPr marL="0" algn="l">
              <a:spcAft>
                <a:spcPts val="1800"/>
              </a:spcAft>
              <a:buNone/>
            </a:pPr>
            <a:r>
              <a:rPr sz="5400" b="1">
                <a:solidFill>
                  <a:srgbClr val="000000"/>
                </a:solidFill>
                <a:effectLst/>
                <a:latin typeface="Arial" panose="020B0604020202020204" pitchFamily="34" charset="0"/>
              </a:rPr>
              <a:t>04</a:t>
            </a:r>
            <a:r>
              <a:rPr>
                <a:effectLst/>
              </a:rPr>
              <a:t> </a:t>
            </a:r>
          </a:p>
          <a:p>
            <a:pPr marL="0" algn="l">
              <a:spcAft>
                <a:spcPts val="900"/>
              </a:spcAft>
              <a:buNone/>
            </a:pPr>
            <a:r>
              <a:rPr sz="1350" b="1">
                <a:solidFill>
                  <a:srgbClr val="000000"/>
                </a:solidFill>
                <a:effectLst/>
                <a:latin typeface="Aptos Regular"/>
              </a:rPr>
              <a:t>Balancear o orçamento</a:t>
            </a:r>
            <a:r>
              <a:rPr>
                <a:effectLst/>
              </a:rPr>
              <a:t> </a:t>
            </a:r>
          </a:p>
          <a:p>
            <a:pPr marL="0" algn="l">
              <a:buNone/>
            </a:pPr>
            <a:r>
              <a:rPr sz="1350" b="0">
                <a:solidFill>
                  <a:srgbClr val="000000"/>
                </a:solidFill>
                <a:effectLst/>
                <a:latin typeface="Aptos Regular"/>
              </a:rPr>
              <a:t>Ajuste cortes e metas até despesas ≤ receitas.</a:t>
            </a:r>
            <a:r>
              <a:rPr>
                <a:effectLst/>
              </a:rPr>
              <a:t> </a:t>
            </a:r>
            <a:endParaRPr lang="pt-BR"/>
          </a:p>
        </p:txBody>
      </p:sp>
    </p:spTree>
    <p:extLst>
      <p:ext uri="{BB962C8B-B14F-4D97-AF65-F5344CB8AC3E}">
        <p14:creationId xmlns:p14="http://schemas.microsoft.com/office/powerpoint/2010/main" val="2285715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DC065027-E686-4B4F-B88D-1BF84DB671C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 detailed, realistic depiction of a computer screen displaying a simple, colorful personal budget spreadsheet with clearly visible rows and columns for income, expenses, and totals. The setting includes a tidy desk with a hand on a mouse, suggesting active use, and soft natural lighting. No visible or implied text, letters, or words should appear anywhere in the image. The composition should focus on the spreadsheet interface and convey a sense of organization and practical financial management">
            <a:extLst>
              <a:ext uri="{FF2B5EF4-FFF2-40B4-BE49-F238E27FC236}">
                <a16:creationId xmlns:a16="http://schemas.microsoft.com/office/drawing/2014/main" id="{3FD92B57-105D-4C6B-A887-C9103BC86296}"/>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8" name="CaixaDeTexto 7">
            <a:extLst>
              <a:ext uri="{FF2B5EF4-FFF2-40B4-BE49-F238E27FC236}">
                <a16:creationId xmlns:a16="http://schemas.microsoft.com/office/drawing/2014/main" id="{C9F37864-863B-4C6E-9BEB-5F51046E0946}"/>
              </a:ext>
            </a:extLst>
          </p:cNvPr>
          <p:cNvSpPr txBox="1"/>
          <p:nvPr/>
        </p:nvSpPr>
        <p:spPr>
          <a:xfrm>
            <a:off x="619125" y="581025"/>
            <a:ext cx="4391025" cy="1508670"/>
          </a:xfrm>
          <a:prstGeom prst="rect">
            <a:avLst/>
          </a:prstGeom>
          <a:noFill/>
        </p:spPr>
        <p:txBody>
          <a:bodyPr wrap="square" rtlCol="0">
            <a:normAutofit/>
          </a:bodyPr>
          <a:lstStyle/>
          <a:p>
            <a:pPr marL="0" algn="l">
              <a:buNone/>
            </a:pPr>
            <a:r>
              <a:rPr sz="3600" cap="all">
                <a:solidFill>
                  <a:srgbClr val="000000"/>
                </a:solidFill>
                <a:effectLst/>
                <a:latin typeface="Aharoni Bold"/>
              </a:rPr>
              <a:t>EXERCÍCIO PRÁTICO: PLANILHA</a:t>
            </a:r>
            <a:r>
              <a:rPr>
                <a:effectLst/>
              </a:rPr>
              <a:t> </a:t>
            </a:r>
            <a:endParaRPr lang="pt-BR"/>
          </a:p>
        </p:txBody>
      </p:sp>
      <p:sp>
        <p:nvSpPr>
          <p:cNvPr id="9" name="CaixaDeTexto 8">
            <a:extLst>
              <a:ext uri="{FF2B5EF4-FFF2-40B4-BE49-F238E27FC236}">
                <a16:creationId xmlns:a16="http://schemas.microsoft.com/office/drawing/2014/main" id="{BE840B0C-C029-434A-A1E0-13C8DC76BE7E}"/>
              </a:ext>
            </a:extLst>
          </p:cNvPr>
          <p:cNvSpPr txBox="1"/>
          <p:nvPr/>
        </p:nvSpPr>
        <p:spPr>
          <a:xfrm>
            <a:off x="619125" y="2432595"/>
            <a:ext cx="4391025" cy="2584102"/>
          </a:xfrm>
          <a:prstGeom prst="rect">
            <a:avLst/>
          </a:prstGeom>
          <a:noFill/>
        </p:spPr>
        <p:txBody>
          <a:bodyPr wrap="square" rtlCol="0">
            <a:normAutofit/>
          </a:bodyPr>
          <a:lstStyle/>
          <a:p>
            <a:pPr marL="0" algn="l">
              <a:buNone/>
            </a:pPr>
            <a:r>
              <a:rPr sz="1350" b="1">
                <a:solidFill>
                  <a:srgbClr val="000000"/>
                </a:solidFill>
                <a:effectLst/>
                <a:latin typeface="Aharoni Bold"/>
              </a:rPr>
              <a:t>Por que usar</a:t>
            </a:r>
            <a:r>
              <a:rPr>
                <a:effectLst/>
              </a:rPr>
              <a:t> </a:t>
            </a:r>
          </a:p>
          <a:p>
            <a:pPr marL="0" algn="l">
              <a:spcBef>
                <a:spcPts val="750"/>
              </a:spcBef>
              <a:buNone/>
            </a:pPr>
            <a:r>
              <a:rPr sz="1350" b="0">
                <a:solidFill>
                  <a:srgbClr val="000000"/>
                </a:solidFill>
                <a:effectLst/>
                <a:latin typeface="Aptos Regular"/>
              </a:rPr>
              <a:t>Visualize fluxo pessoal e identifique ajustes com mais clareza.</a:t>
            </a:r>
            <a:r>
              <a:rPr>
                <a:effectLst/>
              </a:rPr>
              <a:t> </a:t>
            </a:r>
          </a:p>
          <a:p>
            <a:pPr marL="0" algn="l">
              <a:spcBef>
                <a:spcPts val="750"/>
              </a:spcBef>
              <a:buNone/>
            </a:pPr>
            <a:r>
              <a:rPr sz="1350" b="1">
                <a:solidFill>
                  <a:srgbClr val="000000"/>
                </a:solidFill>
                <a:effectLst/>
                <a:latin typeface="Aharoni Bold"/>
              </a:rPr>
              <a:t>O que mostra a pesquisa</a:t>
            </a:r>
            <a:r>
              <a:rPr>
                <a:effectLst/>
              </a:rPr>
              <a:t> </a:t>
            </a:r>
          </a:p>
          <a:p>
            <a:pPr marL="0" algn="l">
              <a:spcBef>
                <a:spcPts val="750"/>
              </a:spcBef>
              <a:buNone/>
            </a:pPr>
            <a:r>
              <a:rPr sz="1350" b="0">
                <a:solidFill>
                  <a:srgbClr val="000000"/>
                </a:solidFill>
                <a:effectLst/>
                <a:latin typeface="Aptos Regular"/>
              </a:rPr>
              <a:t>Planilhas aumentam consciência e disciplina orçamentária.</a:t>
            </a:r>
            <a:r>
              <a:rPr>
                <a:effectLst/>
              </a:rPr>
              <a:t> </a:t>
            </a:r>
          </a:p>
          <a:p>
            <a:pPr marL="0" algn="l">
              <a:spcBef>
                <a:spcPts val="750"/>
              </a:spcBef>
              <a:buNone/>
            </a:pPr>
            <a:r>
              <a:rPr sz="1350" b="1">
                <a:solidFill>
                  <a:srgbClr val="000000"/>
                </a:solidFill>
                <a:effectLst/>
                <a:latin typeface="Aharoni Bold"/>
              </a:rPr>
              <a:t>Como praticar</a:t>
            </a:r>
            <a:r>
              <a:rPr>
                <a:effectLst/>
              </a:rPr>
              <a:t> </a:t>
            </a:r>
          </a:p>
          <a:p>
            <a:pPr marL="0" algn="l">
              <a:spcBef>
                <a:spcPts val="750"/>
              </a:spcBef>
              <a:buNone/>
            </a:pPr>
            <a:r>
              <a:rPr sz="1350" b="0">
                <a:solidFill>
                  <a:srgbClr val="000000"/>
                </a:solidFill>
                <a:effectLst/>
                <a:latin typeface="Aptos Regular"/>
              </a:rPr>
              <a:t>Preencha renda, despesas e totais; revise e ajuste mensalmente.</a:t>
            </a:r>
            <a:r>
              <a:rPr>
                <a:effectLst/>
              </a:rPr>
              <a:t> </a:t>
            </a:r>
            <a:endParaRPr lang="pt-BR"/>
          </a:p>
        </p:txBody>
      </p:sp>
    </p:spTree>
    <p:extLst>
      <p:ext uri="{BB962C8B-B14F-4D97-AF65-F5344CB8AC3E}">
        <p14:creationId xmlns:p14="http://schemas.microsoft.com/office/powerpoint/2010/main" val="3605991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EF3BA3C8-D71E-4B16-A55F-127DF8662775}"/>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34F25588-6AAE-15DE-0AC8-1FD7E3065A5F}"/>
              </a:ext>
            </a:extLst>
          </p:cNvPr>
          <p:cNvSpPr>
            <a:spLocks noGrp="1"/>
          </p:cNvSpPr>
          <p:nvPr>
            <p:ph sz="quarter" idx="16"/>
          </p:nvPr>
        </p:nvSpPr>
        <p:spPr>
          <a:xfrm>
            <a:off x="828675" y="4181475"/>
            <a:ext cx="10534650" cy="1847850"/>
          </a:xfrm>
        </p:spPr>
        <p:txBody>
          <a:bodyPr/>
          <a:lstStyle/>
          <a:p>
            <a:pPr marL="0" marR="0" indent="0" algn="l" fontAlgn="b">
              <a:buNone/>
            </a:pPr>
            <a:r>
              <a:rPr sz="6000" cap="all">
                <a:solidFill>
                  <a:srgbClr val="000000"/>
                </a:solidFill>
                <a:effectLst/>
                <a:latin typeface="Aharoni Bold"/>
              </a:rPr>
              <a:t>Interação e Aprendizado Coletivo</a:t>
            </a:r>
            <a:r>
              <a:rPr>
                <a:effectLst/>
              </a:rPr>
              <a:t> </a:t>
            </a:r>
            <a:endParaRPr lang="pt-BR"/>
          </a:p>
        </p:txBody>
      </p:sp>
    </p:spTree>
    <p:extLst>
      <p:ext uri="{BB962C8B-B14F-4D97-AF65-F5344CB8AC3E}">
        <p14:creationId xmlns:p14="http://schemas.microsoft.com/office/powerpoint/2010/main" val="3080439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1B892A38-EAEF-4FA8-BFD4-EF9F34FD348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 clean, modern workspace with a laptop, notepad, and a cup of coffee on a wooden desk, softly lit by natural light. The scene conveys focus, reflection, and organization, with ample negative space in the center for overlay text. No visible or implied text, letters, or words should appear anywhere in the image">
            <a:extLst>
              <a:ext uri="{FF2B5EF4-FFF2-40B4-BE49-F238E27FC236}">
                <a16:creationId xmlns:a16="http://schemas.microsoft.com/office/drawing/2014/main" id="{C2EA9375-73A6-496E-AC36-5AF7034B400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8" name="CaixaDeTexto 7">
            <a:extLst>
              <a:ext uri="{FF2B5EF4-FFF2-40B4-BE49-F238E27FC236}">
                <a16:creationId xmlns:a16="http://schemas.microsoft.com/office/drawing/2014/main" id="{491359CD-EFB3-4E6F-B088-67655425A9DC}"/>
              </a:ext>
            </a:extLst>
          </p:cNvPr>
          <p:cNvSpPr txBox="1"/>
          <p:nvPr/>
        </p:nvSpPr>
        <p:spPr>
          <a:xfrm>
            <a:off x="828675" y="4181475"/>
            <a:ext cx="10534650" cy="1847850"/>
          </a:xfrm>
          <a:prstGeom prst="rect">
            <a:avLst/>
          </a:prstGeom>
          <a:noFill/>
        </p:spPr>
        <p:txBody>
          <a:bodyPr wrap="square" rtlCol="0">
            <a:normAutofit/>
          </a:bodyPr>
          <a:lstStyle/>
          <a:p>
            <a:pPr marL="0" marR="0" algn="l" fontAlgn="b">
              <a:buNone/>
            </a:pPr>
            <a:r>
              <a:rPr sz="6000" cap="all">
                <a:solidFill>
                  <a:srgbClr val="000000"/>
                </a:solidFill>
                <a:effectLst/>
                <a:latin typeface="Aharoni Bold"/>
              </a:rPr>
              <a:t>SÍNTESE: O QUE APRENDEMOS?</a:t>
            </a:r>
            <a:r>
              <a:rPr>
                <a:effectLst/>
              </a:rPr>
              <a:t> </a:t>
            </a:r>
            <a:endParaRPr lang="pt-BR"/>
          </a:p>
        </p:txBody>
      </p:sp>
    </p:spTree>
    <p:extLst>
      <p:ext uri="{BB962C8B-B14F-4D97-AF65-F5344CB8AC3E}">
        <p14:creationId xmlns:p14="http://schemas.microsoft.com/office/powerpoint/2010/main" val="3156031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A93B9525-06CF-4B85-978F-9E30A55924F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 visually engaging illustration showing five pillars, each representing a key concept: controle financeiro, finanças pessoais, orçamento, controle de gastos, e definição de metas. Each pillar should be symbolized with a distinct icon (e.g., calculator, piggy bank, checklist, wallet, target) and arranged in a clean, modern style. No visible or implied text, letters, or words should appear anywhere in the image. The composition should convey structure, clarity, and support the idea of foundational financial principles">
            <a:extLst>
              <a:ext uri="{FF2B5EF4-FFF2-40B4-BE49-F238E27FC236}">
                <a16:creationId xmlns:a16="http://schemas.microsoft.com/office/drawing/2014/main" id="{16D859BA-927A-4E67-80C7-C81A88FD31D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8083" y="1541115"/>
            <a:ext cx="3408312" cy="3408312"/>
          </a:xfrm>
          <a:prstGeom prst="rect">
            <a:avLst/>
          </a:prstGeom>
        </p:spPr>
      </p:pic>
      <p:pic>
        <p:nvPicPr>
          <p:cNvPr id="8" name="Gráfico 7" descr="A visually engaging illustration showing five pillars, each representing a key concept: controle financeiro, finanças pessoais, orçamento, controle de gastos, e definição de metas. Each pillar should be symbolized with a distinct icon (e.g., calculator, piggy bank, checklist, wallet, target) and arranged in a clean, modern style. No visible or implied text, letters, or words should appear anywhere in the image. The composition should convey structure, clarity, and support the idea of foundational financial principles">
            <a:extLst>
              <a:ext uri="{FF2B5EF4-FFF2-40B4-BE49-F238E27FC236}">
                <a16:creationId xmlns:a16="http://schemas.microsoft.com/office/drawing/2014/main" id="{4D19F764-4112-42DE-82B3-23BC16D265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8859" y="1541115"/>
            <a:ext cx="3408312" cy="3408312"/>
          </a:xfrm>
          <a:prstGeom prst="rect">
            <a:avLst/>
          </a:prstGeom>
        </p:spPr>
      </p:pic>
      <p:pic>
        <p:nvPicPr>
          <p:cNvPr id="9" name="Gráfico 8" descr="A visually engaging illustration showing five pillars, each representing a key concept: controle financeiro, finanças pessoais, orçamento, controle de gastos, e definição de metas. Each pillar should be symbolized with a distinct icon (e.g., calculator, piggy bank, checklist, wallet, target) and arranged in a clean, modern style. No visible or implied text, letters, or words should appear anywhere in the image. The composition should convey structure, clarity, and support the idea of foundational financial principles">
            <a:extLst>
              <a:ext uri="{FF2B5EF4-FFF2-40B4-BE49-F238E27FC236}">
                <a16:creationId xmlns:a16="http://schemas.microsoft.com/office/drawing/2014/main" id="{1242D23C-FF77-4FB0-9AA5-6D8E658038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99635" y="1541115"/>
            <a:ext cx="3408312" cy="3408312"/>
          </a:xfrm>
          <a:prstGeom prst="rect">
            <a:avLst/>
          </a:prstGeom>
        </p:spPr>
      </p:pic>
      <p:sp>
        <p:nvSpPr>
          <p:cNvPr id="10" name="CaixaDeTexto 9">
            <a:extLst>
              <a:ext uri="{FF2B5EF4-FFF2-40B4-BE49-F238E27FC236}">
                <a16:creationId xmlns:a16="http://schemas.microsoft.com/office/drawing/2014/main" id="{04A9B11F-CBCE-4A2A-ACEE-25207E93855A}"/>
              </a:ext>
            </a:extLst>
          </p:cNvPr>
          <p:cNvSpPr txBox="1"/>
          <p:nvPr/>
        </p:nvSpPr>
        <p:spPr>
          <a:xfrm>
            <a:off x="618083" y="771525"/>
            <a:ext cx="10955535" cy="502890"/>
          </a:xfrm>
          <a:prstGeom prst="rect">
            <a:avLst/>
          </a:prstGeom>
          <a:noFill/>
        </p:spPr>
        <p:txBody>
          <a:bodyPr wrap="square" rtlCol="0">
            <a:normAutofit/>
          </a:bodyPr>
          <a:lstStyle/>
          <a:p>
            <a:pPr marL="0" algn="l">
              <a:buNone/>
            </a:pPr>
            <a:r>
              <a:rPr sz="3600" b="0" cap="all">
                <a:solidFill>
                  <a:srgbClr val="000000"/>
                </a:solidFill>
                <a:effectLst/>
                <a:latin typeface="Aharoni Bold"/>
              </a:rPr>
              <a:t>Resumo dos Pontos‑Chave</a:t>
            </a:r>
            <a:r>
              <a:rPr>
                <a:effectLst/>
              </a:rPr>
              <a:t> </a:t>
            </a:r>
            <a:endParaRPr lang="pt-BR"/>
          </a:p>
        </p:txBody>
      </p:sp>
      <p:sp>
        <p:nvSpPr>
          <p:cNvPr id="11" name="CaixaDeTexto 10">
            <a:extLst>
              <a:ext uri="{FF2B5EF4-FFF2-40B4-BE49-F238E27FC236}">
                <a16:creationId xmlns:a16="http://schemas.microsoft.com/office/drawing/2014/main" id="{5F278733-8F44-44D8-86E7-1334645C2E6E}"/>
              </a:ext>
            </a:extLst>
          </p:cNvPr>
          <p:cNvSpPr txBox="1"/>
          <p:nvPr/>
        </p:nvSpPr>
        <p:spPr>
          <a:xfrm>
            <a:off x="618083" y="5044678"/>
            <a:ext cx="3408312" cy="1051173"/>
          </a:xfrm>
          <a:prstGeom prst="rect">
            <a:avLst/>
          </a:prstGeom>
          <a:noFill/>
        </p:spPr>
        <p:txBody>
          <a:bodyPr wrap="square" rtlCol="0">
            <a:normAutofit/>
          </a:bodyPr>
          <a:lstStyle/>
          <a:p>
            <a:pPr marL="0" algn="l">
              <a:buNone/>
            </a:pPr>
            <a:r>
              <a:rPr sz="1425" b="1">
                <a:solidFill>
                  <a:srgbClr val="000000"/>
                </a:solidFill>
                <a:effectLst/>
                <a:latin typeface="Aharoni Bold"/>
              </a:rPr>
              <a:t>Fundamentos financeiros</a:t>
            </a:r>
            <a:r>
              <a:rPr>
                <a:effectLst/>
              </a:rPr>
              <a:t> </a:t>
            </a:r>
          </a:p>
          <a:p>
            <a:pPr marL="0" algn="l">
              <a:spcBef>
                <a:spcPts val="900"/>
              </a:spcBef>
              <a:buNone/>
            </a:pPr>
            <a:r>
              <a:rPr sz="1350" b="0">
                <a:solidFill>
                  <a:srgbClr val="000000"/>
                </a:solidFill>
                <a:effectLst/>
                <a:latin typeface="Aptos Regular"/>
              </a:rPr>
              <a:t>Controle, conceitos básicos e disciplina formam a base para decisões mais conscientes e seguras.</a:t>
            </a:r>
            <a:r>
              <a:rPr>
                <a:effectLst/>
              </a:rPr>
              <a:t> </a:t>
            </a:r>
            <a:endParaRPr lang="pt-BR"/>
          </a:p>
        </p:txBody>
      </p:sp>
      <p:sp>
        <p:nvSpPr>
          <p:cNvPr id="12" name="CaixaDeTexto 11">
            <a:extLst>
              <a:ext uri="{FF2B5EF4-FFF2-40B4-BE49-F238E27FC236}">
                <a16:creationId xmlns:a16="http://schemas.microsoft.com/office/drawing/2014/main" id="{50CFCAF9-3BB8-4026-8CC4-52B5E17860C5}"/>
              </a:ext>
            </a:extLst>
          </p:cNvPr>
          <p:cNvSpPr txBox="1"/>
          <p:nvPr/>
        </p:nvSpPr>
        <p:spPr>
          <a:xfrm>
            <a:off x="4208859" y="5044678"/>
            <a:ext cx="3408312" cy="1051173"/>
          </a:xfrm>
          <a:prstGeom prst="rect">
            <a:avLst/>
          </a:prstGeom>
          <a:noFill/>
        </p:spPr>
        <p:txBody>
          <a:bodyPr wrap="square" rtlCol="0">
            <a:normAutofit/>
          </a:bodyPr>
          <a:lstStyle/>
          <a:p>
            <a:pPr marL="0" algn="l">
              <a:buNone/>
            </a:pPr>
            <a:r>
              <a:rPr sz="1425" b="1">
                <a:solidFill>
                  <a:srgbClr val="000000"/>
                </a:solidFill>
                <a:effectLst/>
                <a:latin typeface="Aharoni Bold"/>
              </a:rPr>
              <a:t>Orçamento e gastos</a:t>
            </a:r>
            <a:r>
              <a:rPr>
                <a:effectLst/>
              </a:rPr>
              <a:t> </a:t>
            </a:r>
          </a:p>
          <a:p>
            <a:pPr marL="0" algn="l">
              <a:spcBef>
                <a:spcPts val="900"/>
              </a:spcBef>
              <a:buNone/>
            </a:pPr>
            <a:r>
              <a:rPr sz="1350" b="0">
                <a:solidFill>
                  <a:srgbClr val="000000"/>
                </a:solidFill>
                <a:effectLst/>
                <a:latin typeface="Aptos Regular"/>
              </a:rPr>
              <a:t>Planeje o orçamento e monitore despesas para manter equilíbrio e evitar desequilíbrios.</a:t>
            </a:r>
            <a:r>
              <a:rPr>
                <a:effectLst/>
              </a:rPr>
              <a:t> </a:t>
            </a:r>
            <a:endParaRPr lang="pt-BR"/>
          </a:p>
        </p:txBody>
      </p:sp>
      <p:sp>
        <p:nvSpPr>
          <p:cNvPr id="13" name="CaixaDeTexto 12">
            <a:extLst>
              <a:ext uri="{FF2B5EF4-FFF2-40B4-BE49-F238E27FC236}">
                <a16:creationId xmlns:a16="http://schemas.microsoft.com/office/drawing/2014/main" id="{4145DD4D-D16C-4E96-B221-F4293636B892}"/>
              </a:ext>
            </a:extLst>
          </p:cNvPr>
          <p:cNvSpPr txBox="1"/>
          <p:nvPr/>
        </p:nvSpPr>
        <p:spPr>
          <a:xfrm>
            <a:off x="7799635" y="5044678"/>
            <a:ext cx="3408312" cy="1051173"/>
          </a:xfrm>
          <a:prstGeom prst="rect">
            <a:avLst/>
          </a:prstGeom>
          <a:noFill/>
        </p:spPr>
        <p:txBody>
          <a:bodyPr wrap="square" rtlCol="0">
            <a:normAutofit/>
          </a:bodyPr>
          <a:lstStyle/>
          <a:p>
            <a:pPr marL="0" algn="l">
              <a:buNone/>
            </a:pPr>
            <a:r>
              <a:rPr sz="1425" b="1">
                <a:solidFill>
                  <a:srgbClr val="000000"/>
                </a:solidFill>
                <a:effectLst/>
                <a:latin typeface="Aharoni Bold"/>
              </a:rPr>
              <a:t>Metas e progresso</a:t>
            </a:r>
            <a:r>
              <a:rPr>
                <a:effectLst/>
              </a:rPr>
              <a:t> </a:t>
            </a:r>
          </a:p>
          <a:p>
            <a:pPr marL="0" algn="l">
              <a:spcBef>
                <a:spcPts val="900"/>
              </a:spcBef>
              <a:buNone/>
            </a:pPr>
            <a:r>
              <a:rPr sz="1350" b="0">
                <a:solidFill>
                  <a:srgbClr val="000000"/>
                </a:solidFill>
                <a:effectLst/>
                <a:latin typeface="Aptos Regular"/>
              </a:rPr>
              <a:t>Defina objetivos claros e acompanhe resultados para avançar com consistência.</a:t>
            </a:r>
            <a:r>
              <a:rPr>
                <a:effectLst/>
              </a:rPr>
              <a:t> </a:t>
            </a:r>
            <a:endParaRPr lang="pt-BR"/>
          </a:p>
        </p:txBody>
      </p:sp>
    </p:spTree>
    <p:extLst>
      <p:ext uri="{BB962C8B-B14F-4D97-AF65-F5344CB8AC3E}">
        <p14:creationId xmlns:p14="http://schemas.microsoft.com/office/powerpoint/2010/main" val="196666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0A2EEEDF-2B3E-4DAB-9AD0-AF7FA0D6AD8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 bright, inviting scene showing a person at a kitchen table with a notebook, calculator, and smartphone, actively recording daily expenses and reviewing a simple budget chart. The setting should include everyday objects like a coffee mug and grocery receipts, conveying a sense of routine and practicality. The image should have a clear composition, natural lighting, and a relatable, positive mood. No visible or implied text, letters, or words should appear anywhere in the image">
            <a:extLst>
              <a:ext uri="{FF2B5EF4-FFF2-40B4-BE49-F238E27FC236}">
                <a16:creationId xmlns:a16="http://schemas.microsoft.com/office/drawing/2014/main" id="{FC63E395-08EB-4852-8190-0EE885B9C0B4}"/>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8" name="CaixaDeTexto 7">
            <a:extLst>
              <a:ext uri="{FF2B5EF4-FFF2-40B4-BE49-F238E27FC236}">
                <a16:creationId xmlns:a16="http://schemas.microsoft.com/office/drawing/2014/main" id="{A5B61F1F-725A-4220-A39F-5E96499EED26}"/>
              </a:ext>
            </a:extLst>
          </p:cNvPr>
          <p:cNvSpPr txBox="1"/>
          <p:nvPr/>
        </p:nvSpPr>
        <p:spPr>
          <a:xfrm>
            <a:off x="7200900" y="581025"/>
            <a:ext cx="4391025" cy="1508670"/>
          </a:xfrm>
          <a:prstGeom prst="rect">
            <a:avLst/>
          </a:prstGeom>
          <a:noFill/>
        </p:spPr>
        <p:txBody>
          <a:bodyPr wrap="square" rtlCol="0">
            <a:normAutofit/>
          </a:bodyPr>
          <a:lstStyle/>
          <a:p>
            <a:pPr marL="0" algn="l">
              <a:buNone/>
            </a:pPr>
            <a:r>
              <a:rPr sz="3600" cap="all">
                <a:solidFill>
                  <a:srgbClr val="000000"/>
                </a:solidFill>
                <a:effectLst/>
                <a:latin typeface="Aharoni Bold"/>
              </a:rPr>
              <a:t>APLICAR FUNDAMENTOS NO COTIDIANO</a:t>
            </a:r>
            <a:r>
              <a:rPr>
                <a:effectLst/>
              </a:rPr>
              <a:t> </a:t>
            </a:r>
            <a:endParaRPr lang="pt-BR"/>
          </a:p>
        </p:txBody>
      </p:sp>
      <p:sp>
        <p:nvSpPr>
          <p:cNvPr id="9" name="CaixaDeTexto 8">
            <a:extLst>
              <a:ext uri="{FF2B5EF4-FFF2-40B4-BE49-F238E27FC236}">
                <a16:creationId xmlns:a16="http://schemas.microsoft.com/office/drawing/2014/main" id="{AF616E9B-3345-4C64-8515-FCF31252B364}"/>
              </a:ext>
            </a:extLst>
          </p:cNvPr>
          <p:cNvSpPr txBox="1"/>
          <p:nvPr/>
        </p:nvSpPr>
        <p:spPr>
          <a:xfrm>
            <a:off x="7200900" y="2432595"/>
            <a:ext cx="4391025" cy="1176932"/>
          </a:xfrm>
          <a:prstGeom prst="rect">
            <a:avLst/>
          </a:prstGeom>
          <a:noFill/>
        </p:spPr>
        <p:txBody>
          <a:bodyPr wrap="square" rtlCol="0">
            <a:normAutofit/>
          </a:bodyPr>
          <a:lstStyle/>
          <a:p>
            <a:pPr marL="0" algn="l">
              <a:buNone/>
            </a:pPr>
            <a:r>
              <a:rPr sz="1350" b="0">
                <a:solidFill>
                  <a:srgbClr val="000000"/>
                </a:solidFill>
                <a:effectLst/>
                <a:latin typeface="Aptos Regular"/>
              </a:rPr>
              <a:t>Monitore receitas e despesas diariamente.</a:t>
            </a:r>
            <a:r>
              <a:rPr>
                <a:effectLst/>
              </a:rPr>
              <a:t> </a:t>
            </a:r>
          </a:p>
          <a:p>
            <a:pPr marL="0" algn="l">
              <a:spcBef>
                <a:spcPts val="750"/>
              </a:spcBef>
              <a:buNone/>
            </a:pPr>
            <a:r>
              <a:rPr sz="1350" b="0">
                <a:solidFill>
                  <a:srgbClr val="000000"/>
                </a:solidFill>
                <a:effectLst/>
                <a:latin typeface="Aptos Regular"/>
              </a:rPr>
              <a:t>Registre gastos e categorize.</a:t>
            </a:r>
            <a:r>
              <a:rPr>
                <a:effectLst/>
              </a:rPr>
              <a:t> </a:t>
            </a:r>
          </a:p>
          <a:p>
            <a:pPr marL="0" algn="l">
              <a:spcBef>
                <a:spcPts val="750"/>
              </a:spcBef>
              <a:buNone/>
            </a:pPr>
            <a:r>
              <a:rPr sz="1350" b="0">
                <a:solidFill>
                  <a:srgbClr val="000000"/>
                </a:solidFill>
                <a:effectLst/>
                <a:latin typeface="Aptos Regular"/>
              </a:rPr>
              <a:t>Revise metas com regularidade.</a:t>
            </a:r>
            <a:r>
              <a:rPr>
                <a:effectLst/>
              </a:rPr>
              <a:t> </a:t>
            </a:r>
          </a:p>
          <a:p>
            <a:pPr marL="0" algn="l">
              <a:spcBef>
                <a:spcPts val="750"/>
              </a:spcBef>
              <a:buNone/>
            </a:pPr>
            <a:r>
              <a:rPr sz="1350" b="0">
                <a:solidFill>
                  <a:srgbClr val="000000"/>
                </a:solidFill>
                <a:effectLst/>
                <a:latin typeface="Aptos Regular"/>
              </a:rPr>
              <a:t>Use ferramentas simples com consistência.</a:t>
            </a:r>
            <a:r>
              <a:rPr>
                <a:effectLst/>
              </a:rPr>
              <a:t> </a:t>
            </a:r>
            <a:endParaRPr lang="pt-BR"/>
          </a:p>
        </p:txBody>
      </p:sp>
    </p:spTree>
    <p:extLst>
      <p:ext uri="{BB962C8B-B14F-4D97-AF65-F5344CB8AC3E}">
        <p14:creationId xmlns:p14="http://schemas.microsoft.com/office/powerpoint/2010/main" val="408067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0AE01EEB-6AB8-4C39-9C0C-C32E8E77E4B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61984692-BFD3-1B59-07AF-CD82AF43643D}"/>
              </a:ext>
            </a:extLst>
          </p:cNvPr>
          <p:cNvSpPr>
            <a:spLocks noGrp="1"/>
          </p:cNvSpPr>
          <p:nvPr>
            <p:ph sz="quarter" idx="16"/>
          </p:nvPr>
        </p:nvSpPr>
        <p:spPr>
          <a:xfrm>
            <a:off x="828675" y="4181475"/>
            <a:ext cx="10534650" cy="1847850"/>
          </a:xfrm>
        </p:spPr>
        <p:txBody>
          <a:bodyPr/>
          <a:lstStyle/>
          <a:p>
            <a:pPr marL="0" marR="0" indent="0" algn="l" fontAlgn="b">
              <a:buNone/>
            </a:pPr>
            <a:r>
              <a:rPr sz="6000" cap="all">
                <a:solidFill>
                  <a:srgbClr val="000000"/>
                </a:solidFill>
                <a:effectLst/>
                <a:latin typeface="Aharoni Bold"/>
              </a:rPr>
              <a:t>POR QUE FINANÇAS PESSOAIS?</a:t>
            </a:r>
            <a:r>
              <a:rPr>
                <a:effectLst/>
              </a:rPr>
              <a:t> </a:t>
            </a:r>
            <a:endParaRPr lang="pt-BR"/>
          </a:p>
        </p:txBody>
      </p:sp>
    </p:spTree>
    <p:extLst>
      <p:ext uri="{BB962C8B-B14F-4D97-AF65-F5344CB8AC3E}">
        <p14:creationId xmlns:p14="http://schemas.microsoft.com/office/powerpoint/2010/main" val="2566039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7395BCD2-0A92-416D-BD28-EF85D8C9FE7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 visually engaging scene showing a person reviewing financial documents and planning at a desk, with elements like a calculator, investment charts, and a piggy bank symbolizing emergency savings. The atmosphere should convey focus and optimism, with natural lighting and a clean, modern workspace. No visible or implied text, letters, or words should appear anywhere in the image">
            <a:extLst>
              <a:ext uri="{FF2B5EF4-FFF2-40B4-BE49-F238E27FC236}">
                <a16:creationId xmlns:a16="http://schemas.microsoft.com/office/drawing/2014/main" id="{AFF64099-394D-4A50-A245-C0BCEEA7A287}"/>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619125"/>
            <a:ext cx="3407419" cy="5638800"/>
          </a:xfrm>
          <a:prstGeom prst="rect">
            <a:avLst/>
          </a:prstGeom>
        </p:spPr>
      </p:pic>
      <p:sp>
        <p:nvSpPr>
          <p:cNvPr id="8" name="CaixaDeTexto 7">
            <a:extLst>
              <a:ext uri="{FF2B5EF4-FFF2-40B4-BE49-F238E27FC236}">
                <a16:creationId xmlns:a16="http://schemas.microsoft.com/office/drawing/2014/main" id="{DBC9167B-F2CC-4469-8145-0A3013842214}"/>
              </a:ext>
            </a:extLst>
          </p:cNvPr>
          <p:cNvSpPr txBox="1"/>
          <p:nvPr/>
        </p:nvSpPr>
        <p:spPr>
          <a:xfrm>
            <a:off x="619125" y="1038225"/>
            <a:ext cx="6936581" cy="1005780"/>
          </a:xfrm>
          <a:prstGeom prst="rect">
            <a:avLst/>
          </a:prstGeom>
          <a:noFill/>
        </p:spPr>
        <p:txBody>
          <a:bodyPr wrap="square" rtlCol="0">
            <a:normAutofit/>
          </a:bodyPr>
          <a:lstStyle/>
          <a:p>
            <a:pPr marL="0" algn="l">
              <a:buNone/>
            </a:pPr>
            <a:r>
              <a:rPr sz="3600" b="1">
                <a:solidFill>
                  <a:srgbClr val="000000"/>
                </a:solidFill>
                <a:effectLst/>
                <a:latin typeface="Aharoni Bold"/>
              </a:rPr>
              <a:t>PRÓXIMOS PASSOS FINANCEIROS</a:t>
            </a:r>
            <a:r>
              <a:rPr>
                <a:effectLst/>
              </a:rPr>
              <a:t> </a:t>
            </a:r>
            <a:endParaRPr lang="pt-BR"/>
          </a:p>
        </p:txBody>
      </p:sp>
      <p:sp>
        <p:nvSpPr>
          <p:cNvPr id="9" name="CaixaDeTexto 8">
            <a:extLst>
              <a:ext uri="{FF2B5EF4-FFF2-40B4-BE49-F238E27FC236}">
                <a16:creationId xmlns:a16="http://schemas.microsoft.com/office/drawing/2014/main" id="{F579BB54-AE0A-44B0-84D3-F841DBCC8FB2}"/>
              </a:ext>
            </a:extLst>
          </p:cNvPr>
          <p:cNvSpPr txBox="1"/>
          <p:nvPr/>
        </p:nvSpPr>
        <p:spPr>
          <a:xfrm>
            <a:off x="619125" y="2044005"/>
            <a:ext cx="6936581" cy="3054994"/>
          </a:xfrm>
          <a:prstGeom prst="rect">
            <a:avLst/>
          </a:prstGeom>
          <a:noFill/>
        </p:spPr>
        <p:txBody>
          <a:bodyPr wrap="square" rtlCol="0">
            <a:normAutofit/>
          </a:bodyPr>
          <a:lstStyle/>
          <a:p>
            <a:pPr marL="0" marR="0" algn="l">
              <a:spcBef>
                <a:spcPts val="2700"/>
              </a:spcBef>
              <a:buNone/>
            </a:pPr>
            <a:r>
              <a:rPr sz="1350" b="1">
                <a:solidFill>
                  <a:srgbClr val="000000"/>
                </a:solidFill>
                <a:effectLst/>
                <a:latin typeface="Aharoni Bold"/>
              </a:rPr>
              <a:t>Foco imediato</a:t>
            </a:r>
            <a:r>
              <a:rPr>
                <a:effectLst/>
              </a:rPr>
              <a:t> </a:t>
            </a:r>
          </a:p>
          <a:p>
            <a:pPr marL="0" marR="0" algn="l">
              <a:spcBef>
                <a:spcPts val="450"/>
              </a:spcBef>
              <a:buNone/>
            </a:pPr>
            <a:r>
              <a:rPr sz="1350" b="0">
                <a:solidFill>
                  <a:srgbClr val="000000"/>
                </a:solidFill>
                <a:effectLst/>
                <a:latin typeface="Aptos Regular"/>
              </a:rPr>
              <a:t>Aprofunde investimentos, crie reserva de emergência, mantenha educação contínua e desenvolva estratégias para ampliar a renda.</a:t>
            </a:r>
            <a:r>
              <a:rPr>
                <a:effectLst/>
              </a:rPr>
              <a:t> </a:t>
            </a:r>
          </a:p>
          <a:p>
            <a:pPr marL="0" marR="0" algn="l">
              <a:spcBef>
                <a:spcPts val="1500"/>
              </a:spcBef>
              <a:buNone/>
            </a:pPr>
            <a:r>
              <a:rPr sz="1350" b="1">
                <a:solidFill>
                  <a:srgbClr val="000000"/>
                </a:solidFill>
                <a:effectLst/>
                <a:latin typeface="Aharoni Bold"/>
              </a:rPr>
              <a:t>Plano adaptativo</a:t>
            </a:r>
            <a:r>
              <a:rPr>
                <a:effectLst/>
              </a:rPr>
              <a:t> </a:t>
            </a:r>
          </a:p>
          <a:p>
            <a:pPr marL="0" marR="0" algn="l">
              <a:spcBef>
                <a:spcPts val="450"/>
              </a:spcBef>
              <a:buNone/>
            </a:pPr>
            <a:r>
              <a:rPr sz="1350" b="0">
                <a:solidFill>
                  <a:srgbClr val="000000"/>
                </a:solidFill>
                <a:effectLst/>
                <a:latin typeface="Aptos Regular"/>
              </a:rPr>
              <a:t>Siga um plano gradual e flexível para sustentar o progresso e o crescimento de longo prazo.</a:t>
            </a:r>
            <a:r>
              <a:rPr>
                <a:effectLst/>
              </a:rPr>
              <a:t> </a:t>
            </a:r>
          </a:p>
          <a:p>
            <a:pPr marL="0" marR="0" algn="l">
              <a:spcBef>
                <a:spcPts val="1500"/>
              </a:spcBef>
              <a:buNone/>
            </a:pPr>
            <a:r>
              <a:rPr sz="1350" b="1">
                <a:solidFill>
                  <a:srgbClr val="000000"/>
                </a:solidFill>
                <a:effectLst/>
                <a:latin typeface="Aharoni Bold"/>
              </a:rPr>
              <a:t>Conclusão</a:t>
            </a:r>
            <a:r>
              <a:rPr>
                <a:effectLst/>
              </a:rPr>
              <a:t> </a:t>
            </a:r>
          </a:p>
          <a:p>
            <a:pPr marL="0" marR="0" algn="l">
              <a:spcBef>
                <a:spcPts val="450"/>
              </a:spcBef>
              <a:buNone/>
            </a:pPr>
            <a:r>
              <a:rPr sz="1350" b="0">
                <a:solidFill>
                  <a:srgbClr val="000000"/>
                </a:solidFill>
                <a:effectLst/>
                <a:latin typeface="Aptos Regular"/>
              </a:rPr>
              <a:t>Uma mensagem clara e motivadora orienta ações futuras e incentiva a continuidade.</a:t>
            </a:r>
            <a:r>
              <a:rPr>
                <a:effectLst/>
              </a:rPr>
              <a:t> </a:t>
            </a:r>
            <a:endParaRPr lang="pt-BR"/>
          </a:p>
        </p:txBody>
      </p:sp>
    </p:spTree>
    <p:extLst>
      <p:ext uri="{BB962C8B-B14F-4D97-AF65-F5344CB8AC3E}">
        <p14:creationId xmlns:p14="http://schemas.microsoft.com/office/powerpoint/2010/main" val="3272502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F3C3106C-E93F-46F1-A493-8D62C8A9213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E38B1910-CCFA-D387-AB0B-6F5B6BEB291E}"/>
              </a:ext>
            </a:extLst>
          </p:cNvPr>
          <p:cNvSpPr>
            <a:spLocks noGrp="1"/>
          </p:cNvSpPr>
          <p:nvPr>
            <p:ph sz="quarter" idx="16"/>
          </p:nvPr>
        </p:nvSpPr>
        <p:spPr>
          <a:xfrm>
            <a:off x="733425" y="962025"/>
            <a:ext cx="10953750" cy="670470"/>
          </a:xfrm>
        </p:spPr>
        <p:txBody>
          <a:bodyPr/>
          <a:lstStyle/>
          <a:p>
            <a:pPr marL="0" indent="0" algn="l">
              <a:buNone/>
            </a:pPr>
            <a:r>
              <a:rPr sz="4800" cap="all">
                <a:solidFill>
                  <a:srgbClr val="000000"/>
                </a:solidFill>
                <a:effectLst/>
                <a:latin typeface="Aharoni Bold"/>
              </a:rPr>
              <a:t>CONCLUSÃO: FINANÇAS SÓLIDAS</a:t>
            </a:r>
            <a:r>
              <a:rPr>
                <a:effectLst/>
              </a:rPr>
              <a:t> </a:t>
            </a:r>
            <a:endParaRPr lang="pt-BR"/>
          </a:p>
        </p:txBody>
      </p:sp>
      <p:sp>
        <p:nvSpPr>
          <p:cNvPr id="7" name="CaixaDeTexto 6">
            <a:extLst>
              <a:ext uri="{FF2B5EF4-FFF2-40B4-BE49-F238E27FC236}">
                <a16:creationId xmlns:a16="http://schemas.microsoft.com/office/drawing/2014/main" id="{C0133D95-4436-4FDB-AABC-3FFBD5887294}"/>
              </a:ext>
            </a:extLst>
          </p:cNvPr>
          <p:cNvSpPr txBox="1"/>
          <p:nvPr/>
        </p:nvSpPr>
        <p:spPr>
          <a:xfrm>
            <a:off x="733425" y="3580358"/>
            <a:ext cx="2524125" cy="1184523"/>
          </a:xfrm>
          <a:prstGeom prst="rect">
            <a:avLst/>
          </a:prstGeom>
          <a:noFill/>
        </p:spPr>
        <p:txBody>
          <a:bodyPr wrap="square" rtlCol="0">
            <a:normAutofit/>
          </a:bodyPr>
          <a:lstStyle/>
          <a:p>
            <a:pPr marL="0" algn="l">
              <a:buNone/>
            </a:pPr>
            <a:r>
              <a:rPr sz="1800" b="1">
                <a:solidFill>
                  <a:srgbClr val="000000"/>
                </a:solidFill>
                <a:effectLst/>
                <a:latin typeface="Aharoni Bold"/>
              </a:rPr>
              <a:t>Orçamento</a:t>
            </a:r>
            <a:r>
              <a:rPr>
                <a:effectLst/>
              </a:rPr>
              <a:t> </a:t>
            </a:r>
          </a:p>
          <a:p>
            <a:pPr marL="0" algn="l">
              <a:spcBef>
                <a:spcPts val="1500"/>
              </a:spcBef>
              <a:buNone/>
            </a:pPr>
            <a:r>
              <a:rPr sz="1350" b="0">
                <a:solidFill>
                  <a:srgbClr val="000000"/>
                </a:solidFill>
                <a:effectLst/>
                <a:latin typeface="Aptos Regular"/>
              </a:rPr>
              <a:t>Planeje entradas e saídas para garantir controle e previsibilidade do dinheiro.</a:t>
            </a:r>
            <a:r>
              <a:rPr>
                <a:effectLst/>
              </a:rPr>
              <a:t> </a:t>
            </a:r>
            <a:endParaRPr lang="pt-BR"/>
          </a:p>
        </p:txBody>
      </p:sp>
      <p:sp>
        <p:nvSpPr>
          <p:cNvPr id="8" name="CaixaDeTexto 7">
            <a:extLst>
              <a:ext uri="{FF2B5EF4-FFF2-40B4-BE49-F238E27FC236}">
                <a16:creationId xmlns:a16="http://schemas.microsoft.com/office/drawing/2014/main" id="{C316339A-8A5D-40B7-8D3E-82757F316FD4}"/>
              </a:ext>
            </a:extLst>
          </p:cNvPr>
          <p:cNvSpPr txBox="1"/>
          <p:nvPr/>
        </p:nvSpPr>
        <p:spPr>
          <a:xfrm>
            <a:off x="3543300" y="3580358"/>
            <a:ext cx="2524125" cy="1424433"/>
          </a:xfrm>
          <a:prstGeom prst="rect">
            <a:avLst/>
          </a:prstGeom>
          <a:noFill/>
        </p:spPr>
        <p:txBody>
          <a:bodyPr wrap="square" rtlCol="0">
            <a:normAutofit/>
          </a:bodyPr>
          <a:lstStyle/>
          <a:p>
            <a:pPr marL="0" algn="l">
              <a:buNone/>
            </a:pPr>
            <a:r>
              <a:rPr sz="1800" b="1">
                <a:solidFill>
                  <a:srgbClr val="000000"/>
                </a:solidFill>
                <a:effectLst/>
                <a:latin typeface="Aharoni Bold"/>
              </a:rPr>
              <a:t>Gastos conscientes</a:t>
            </a:r>
            <a:r>
              <a:rPr>
                <a:effectLst/>
              </a:rPr>
              <a:t> </a:t>
            </a:r>
          </a:p>
          <a:p>
            <a:pPr marL="0" algn="l">
              <a:spcBef>
                <a:spcPts val="1500"/>
              </a:spcBef>
              <a:buNone/>
            </a:pPr>
            <a:r>
              <a:rPr sz="1350" b="0">
                <a:solidFill>
                  <a:srgbClr val="000000"/>
                </a:solidFill>
                <a:effectLst/>
                <a:latin typeface="Aptos Regular"/>
              </a:rPr>
              <a:t>Priorize o essencial e elimine excessos para fortalecer sua saúde financeira.</a:t>
            </a:r>
            <a:r>
              <a:rPr>
                <a:effectLst/>
              </a:rPr>
              <a:t> </a:t>
            </a:r>
            <a:endParaRPr lang="pt-BR"/>
          </a:p>
        </p:txBody>
      </p:sp>
      <p:sp>
        <p:nvSpPr>
          <p:cNvPr id="9" name="CaixaDeTexto 8">
            <a:extLst>
              <a:ext uri="{FF2B5EF4-FFF2-40B4-BE49-F238E27FC236}">
                <a16:creationId xmlns:a16="http://schemas.microsoft.com/office/drawing/2014/main" id="{FCB37741-5A2A-47E5-9EF2-40677A67E511}"/>
              </a:ext>
            </a:extLst>
          </p:cNvPr>
          <p:cNvSpPr txBox="1"/>
          <p:nvPr/>
        </p:nvSpPr>
        <p:spPr>
          <a:xfrm>
            <a:off x="6353175" y="3580358"/>
            <a:ext cx="2524125" cy="1184523"/>
          </a:xfrm>
          <a:prstGeom prst="rect">
            <a:avLst/>
          </a:prstGeom>
          <a:noFill/>
        </p:spPr>
        <p:txBody>
          <a:bodyPr wrap="square" rtlCol="0">
            <a:normAutofit/>
          </a:bodyPr>
          <a:lstStyle/>
          <a:p>
            <a:pPr marL="0" algn="l">
              <a:buNone/>
            </a:pPr>
            <a:r>
              <a:rPr sz="1800" b="1">
                <a:solidFill>
                  <a:srgbClr val="000000"/>
                </a:solidFill>
                <a:effectLst/>
                <a:latin typeface="Aharoni Bold"/>
              </a:rPr>
              <a:t>Metas claras</a:t>
            </a:r>
            <a:r>
              <a:rPr>
                <a:effectLst/>
              </a:rPr>
              <a:t> </a:t>
            </a:r>
          </a:p>
          <a:p>
            <a:pPr marL="0" algn="l">
              <a:spcBef>
                <a:spcPts val="1500"/>
              </a:spcBef>
              <a:buNone/>
            </a:pPr>
            <a:r>
              <a:rPr sz="1350" b="0">
                <a:solidFill>
                  <a:srgbClr val="000000"/>
                </a:solidFill>
                <a:effectLst/>
                <a:latin typeface="Aptos Regular"/>
              </a:rPr>
              <a:t>Defina objetivos mensuráveis para orientar decisões e manter o foco.</a:t>
            </a:r>
            <a:r>
              <a:rPr>
                <a:effectLst/>
              </a:rPr>
              <a:t> </a:t>
            </a:r>
            <a:endParaRPr lang="pt-BR"/>
          </a:p>
        </p:txBody>
      </p:sp>
      <p:sp>
        <p:nvSpPr>
          <p:cNvPr id="10" name="CaixaDeTexto 9">
            <a:extLst>
              <a:ext uri="{FF2B5EF4-FFF2-40B4-BE49-F238E27FC236}">
                <a16:creationId xmlns:a16="http://schemas.microsoft.com/office/drawing/2014/main" id="{6BAFAB2E-6EB0-4FFE-A993-D28A849D6E4B}"/>
              </a:ext>
            </a:extLst>
          </p:cNvPr>
          <p:cNvSpPr txBox="1"/>
          <p:nvPr/>
        </p:nvSpPr>
        <p:spPr>
          <a:xfrm>
            <a:off x="9163050" y="3580358"/>
            <a:ext cx="2524125" cy="1184523"/>
          </a:xfrm>
          <a:prstGeom prst="rect">
            <a:avLst/>
          </a:prstGeom>
          <a:noFill/>
        </p:spPr>
        <p:txBody>
          <a:bodyPr wrap="square" rtlCol="0">
            <a:normAutofit/>
          </a:bodyPr>
          <a:lstStyle/>
          <a:p>
            <a:pPr marL="0" algn="l">
              <a:buNone/>
            </a:pPr>
            <a:r>
              <a:rPr sz="1800" b="1">
                <a:solidFill>
                  <a:srgbClr val="000000"/>
                </a:solidFill>
                <a:effectLst/>
                <a:latin typeface="Aharoni Bold"/>
              </a:rPr>
              <a:t>Aplicação diária</a:t>
            </a:r>
            <a:r>
              <a:rPr>
                <a:effectLst/>
              </a:rPr>
              <a:t> </a:t>
            </a:r>
          </a:p>
          <a:p>
            <a:pPr marL="0" algn="l">
              <a:spcBef>
                <a:spcPts val="1500"/>
              </a:spcBef>
              <a:buNone/>
            </a:pPr>
            <a:r>
              <a:rPr sz="1350" b="0">
                <a:solidFill>
                  <a:srgbClr val="000000"/>
                </a:solidFill>
                <a:effectLst/>
                <a:latin typeface="Aptos Regular"/>
              </a:rPr>
              <a:t>Com disciplina, você enfrenta desafios e avança com confiança e segurança.</a:t>
            </a:r>
            <a:r>
              <a:rPr>
                <a:effectLst/>
              </a:rPr>
              <a:t> </a:t>
            </a:r>
            <a:endParaRPr lang="pt-BR"/>
          </a:p>
        </p:txBody>
      </p:sp>
    </p:spTree>
    <p:extLst>
      <p:ext uri="{BB962C8B-B14F-4D97-AF65-F5344CB8AC3E}">
        <p14:creationId xmlns:p14="http://schemas.microsoft.com/office/powerpoint/2010/main" val="1765419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31301BEF-0446-4900-9E02-FA8BF78C32C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Uma cena mostrando uma pessoa em casa, sentada à mesa com um laptop aberto, planilha de orçamento à vista, calculadora e alguns recibos organizados ao lado, transmitindo tranquilidade e foco. A iluminação deve ser suave, com ambiente moderno e sensação de ordem, representando o impacto positivo do controle financeiro na rotina diária. Nenhum texto, letras ou palavras visíveis ou implícitas devem aparecer na imagem">
            <a:extLst>
              <a:ext uri="{FF2B5EF4-FFF2-40B4-BE49-F238E27FC236}">
                <a16:creationId xmlns:a16="http://schemas.microsoft.com/office/drawing/2014/main" id="{CEBE74BF-8953-432D-9AAC-A39A1117BAC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8" name="CaixaDeTexto 7">
            <a:extLst>
              <a:ext uri="{FF2B5EF4-FFF2-40B4-BE49-F238E27FC236}">
                <a16:creationId xmlns:a16="http://schemas.microsoft.com/office/drawing/2014/main" id="{BB456271-F469-4A53-A8D1-2BFE7D864C6F}"/>
              </a:ext>
            </a:extLst>
          </p:cNvPr>
          <p:cNvSpPr txBox="1"/>
          <p:nvPr/>
        </p:nvSpPr>
        <p:spPr>
          <a:xfrm>
            <a:off x="619125" y="581025"/>
            <a:ext cx="4391025" cy="1508670"/>
          </a:xfrm>
          <a:prstGeom prst="rect">
            <a:avLst/>
          </a:prstGeom>
          <a:noFill/>
        </p:spPr>
        <p:txBody>
          <a:bodyPr wrap="square" rtlCol="0">
            <a:normAutofit/>
          </a:bodyPr>
          <a:lstStyle/>
          <a:p>
            <a:pPr marL="0" algn="l">
              <a:buNone/>
            </a:pPr>
            <a:r>
              <a:rPr sz="3600" cap="all">
                <a:solidFill>
                  <a:srgbClr val="000000"/>
                </a:solidFill>
                <a:effectLst/>
                <a:latin typeface="Aharoni Bold"/>
              </a:rPr>
              <a:t>CONTROLE FINANCEIRO DIÁRIO</a:t>
            </a:r>
            <a:r>
              <a:rPr>
                <a:effectLst/>
              </a:rPr>
              <a:t> </a:t>
            </a:r>
            <a:endParaRPr lang="pt-BR"/>
          </a:p>
        </p:txBody>
      </p:sp>
      <p:sp>
        <p:nvSpPr>
          <p:cNvPr id="9" name="CaixaDeTexto 8">
            <a:extLst>
              <a:ext uri="{FF2B5EF4-FFF2-40B4-BE49-F238E27FC236}">
                <a16:creationId xmlns:a16="http://schemas.microsoft.com/office/drawing/2014/main" id="{E07F631C-8F7D-48F7-9487-6DB0D9404E66}"/>
              </a:ext>
            </a:extLst>
          </p:cNvPr>
          <p:cNvSpPr txBox="1"/>
          <p:nvPr/>
        </p:nvSpPr>
        <p:spPr>
          <a:xfrm>
            <a:off x="619125" y="2432595"/>
            <a:ext cx="4391025" cy="1519832"/>
          </a:xfrm>
          <a:prstGeom prst="rect">
            <a:avLst/>
          </a:prstGeom>
          <a:noFill/>
        </p:spPr>
        <p:txBody>
          <a:bodyPr wrap="square" rtlCol="0">
            <a:normAutofit/>
          </a:bodyPr>
          <a:lstStyle/>
          <a:p>
            <a:pPr marL="0" algn="l">
              <a:buNone/>
            </a:pPr>
            <a:r>
              <a:rPr sz="1350" b="1">
                <a:solidFill>
                  <a:srgbClr val="000000"/>
                </a:solidFill>
                <a:effectLst/>
                <a:latin typeface="Aptos Regular"/>
              </a:rPr>
              <a:t>Benefícios imediatos</a:t>
            </a:r>
            <a:r>
              <a:rPr>
                <a:effectLst/>
              </a:rPr>
              <a:t> </a:t>
            </a:r>
          </a:p>
          <a:p>
            <a:pPr marL="0" algn="l">
              <a:spcBef>
                <a:spcPts val="750"/>
              </a:spcBef>
              <a:buNone/>
            </a:pPr>
            <a:r>
              <a:rPr sz="1350" b="0">
                <a:solidFill>
                  <a:srgbClr val="000000"/>
                </a:solidFill>
                <a:effectLst/>
                <a:latin typeface="Aptos Regular"/>
              </a:rPr>
              <a:t>Quem monitora as finanças tem 30% mais chance de evitar dívidas.</a:t>
            </a:r>
            <a:r>
              <a:rPr>
                <a:effectLst/>
              </a:rPr>
              <a:t> </a:t>
            </a:r>
          </a:p>
          <a:p>
            <a:pPr marL="0" algn="l">
              <a:spcBef>
                <a:spcPts val="750"/>
              </a:spcBef>
              <a:buNone/>
            </a:pPr>
            <a:r>
              <a:rPr sz="1350" b="1">
                <a:solidFill>
                  <a:srgbClr val="000000"/>
                </a:solidFill>
                <a:effectLst/>
                <a:latin typeface="Aptos Regular"/>
              </a:rPr>
              <a:t>Decisões conscientes</a:t>
            </a:r>
            <a:r>
              <a:rPr>
                <a:effectLst/>
              </a:rPr>
              <a:t> </a:t>
            </a:r>
          </a:p>
          <a:p>
            <a:pPr marL="0" algn="l">
              <a:spcBef>
                <a:spcPts val="750"/>
              </a:spcBef>
              <a:buNone/>
            </a:pPr>
            <a:r>
              <a:rPr sz="1350" b="0">
                <a:solidFill>
                  <a:srgbClr val="000000"/>
                </a:solidFill>
                <a:effectLst/>
                <a:latin typeface="Aptos Regular"/>
              </a:rPr>
              <a:t>Planeje gastos, investimentos e poupança com menos estresse.</a:t>
            </a:r>
            <a:r>
              <a:rPr>
                <a:effectLst/>
              </a:rPr>
              <a:t> </a:t>
            </a:r>
            <a:endParaRPr lang="pt-BR"/>
          </a:p>
        </p:txBody>
      </p:sp>
    </p:spTree>
    <p:extLst>
      <p:ext uri="{BB962C8B-B14F-4D97-AF65-F5344CB8AC3E}">
        <p14:creationId xmlns:p14="http://schemas.microsoft.com/office/powerpoint/2010/main" val="478021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912BF649-2182-43D3-9309-FE81F317F6E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213FD42A-1918-6A94-F8D8-1E9DA5DEF146}"/>
              </a:ext>
            </a:extLst>
          </p:cNvPr>
          <p:cNvSpPr>
            <a:spLocks noGrp="1"/>
          </p:cNvSpPr>
          <p:nvPr>
            <p:ph sz="quarter" idx="16"/>
          </p:nvPr>
        </p:nvSpPr>
        <p:spPr>
          <a:xfrm>
            <a:off x="1333500" y="2095500"/>
            <a:ext cx="9525000" cy="1905000"/>
          </a:xfrm>
        </p:spPr>
        <p:txBody>
          <a:bodyPr/>
          <a:lstStyle/>
          <a:p>
            <a:pPr marL="0" indent="0" algn="ctr">
              <a:buNone/>
            </a:pPr>
            <a:r>
              <a:rPr sz="15000" b="1">
                <a:solidFill>
                  <a:srgbClr val="000000"/>
                </a:solidFill>
                <a:effectLst/>
                <a:latin typeface="Aharoni Bold"/>
              </a:rPr>
              <a:t>62%</a:t>
            </a:r>
            <a:r>
              <a:rPr>
                <a:effectLst/>
              </a:rPr>
              <a:t> </a:t>
            </a:r>
            <a:endParaRPr lang="pt-BR"/>
          </a:p>
        </p:txBody>
      </p:sp>
      <p:sp>
        <p:nvSpPr>
          <p:cNvPr id="7" name="CaixaDeTexto 6">
            <a:extLst>
              <a:ext uri="{FF2B5EF4-FFF2-40B4-BE49-F238E27FC236}">
                <a16:creationId xmlns:a16="http://schemas.microsoft.com/office/drawing/2014/main" id="{3E16F154-85B8-4BFF-93CA-26D01DE17217}"/>
              </a:ext>
            </a:extLst>
          </p:cNvPr>
          <p:cNvSpPr txBox="1"/>
          <p:nvPr/>
        </p:nvSpPr>
        <p:spPr>
          <a:xfrm>
            <a:off x="1333500" y="4572000"/>
            <a:ext cx="9525000" cy="891480"/>
          </a:xfrm>
          <a:prstGeom prst="rect">
            <a:avLst/>
          </a:prstGeom>
          <a:noFill/>
        </p:spPr>
        <p:txBody>
          <a:bodyPr wrap="square" rtlCol="0">
            <a:normAutofit/>
          </a:bodyPr>
          <a:lstStyle/>
          <a:p>
            <a:pPr marL="0" algn="ctr">
              <a:buNone/>
            </a:pPr>
            <a:r>
              <a:rPr sz="2700" b="0">
                <a:solidFill>
                  <a:srgbClr val="000000"/>
                </a:solidFill>
                <a:effectLst/>
                <a:latin typeface="Aptos Regular"/>
              </a:rPr>
              <a:t>das famílias brasileiras têm dificuldade em pagar contas ao menos 1 vez por ano sem planejamento</a:t>
            </a:r>
            <a:r>
              <a:rPr>
                <a:effectLst/>
              </a:rPr>
              <a:t> </a:t>
            </a:r>
            <a:endParaRPr lang="pt-BR"/>
          </a:p>
        </p:txBody>
      </p:sp>
    </p:spTree>
    <p:extLst>
      <p:ext uri="{BB962C8B-B14F-4D97-AF65-F5344CB8AC3E}">
        <p14:creationId xmlns:p14="http://schemas.microsoft.com/office/powerpoint/2010/main" val="2343885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E6AF10DC-F2D1-4B95-9225-1C1F15F7011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Uma fotografia mostrando uma família reunida em casa, sorrindo enquanto revisam juntos documentos financeiros e utilizam um laptop, transmitindo sensação de segurança, autonomia e bem-estar. A cena deve ser iluminada e transmitir tranquilidade, sem qualquer texto, letras ou palavras visíveis ou implícitas na imagem">
            <a:extLst>
              <a:ext uri="{FF2B5EF4-FFF2-40B4-BE49-F238E27FC236}">
                <a16:creationId xmlns:a16="http://schemas.microsoft.com/office/drawing/2014/main" id="{0936A2AC-6677-4210-907F-F3AA098B6BBD}"/>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8083" y="1541115"/>
            <a:ext cx="3408312" cy="3408312"/>
          </a:xfrm>
          <a:prstGeom prst="rect">
            <a:avLst/>
          </a:prstGeom>
        </p:spPr>
      </p:pic>
      <p:pic>
        <p:nvPicPr>
          <p:cNvPr id="8" name="Gráfico 7" descr="Uma imagem de um jovem adulto sentado em uma mesa, fazendo anotações em um caderno ao lado de um cofrinho e gráficos financeiros, representando planejamento, tomada de decisão e construção de patrimônio. Não deve haver texto, letras ou palavras visíveis ou implícitas na imagem">
            <a:extLst>
              <a:ext uri="{FF2B5EF4-FFF2-40B4-BE49-F238E27FC236}">
                <a16:creationId xmlns:a16="http://schemas.microsoft.com/office/drawing/2014/main" id="{EFEB7A37-0C92-4B4F-B84D-98B40A7FD4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8859" y="1541115"/>
            <a:ext cx="3408312" cy="3408312"/>
          </a:xfrm>
          <a:prstGeom prst="rect">
            <a:avLst/>
          </a:prstGeom>
        </p:spPr>
      </p:pic>
      <p:pic>
        <p:nvPicPr>
          <p:cNvPr id="9" name="Gráfico 8" descr="Uma fotografia de pessoas em um ambiente social, conversando e sorrindo, com destaque para um clima de cooperação e apoio mútuo, simbolizando os benefícios sociais e emocionais da educação financeira. Não deve haver texto, letras ou palavras visíveis ou implícitas na imagem">
            <a:extLst>
              <a:ext uri="{FF2B5EF4-FFF2-40B4-BE49-F238E27FC236}">
                <a16:creationId xmlns:a16="http://schemas.microsoft.com/office/drawing/2014/main" id="{1DE3CED2-E25F-407A-8886-C465028D53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99635" y="1541115"/>
            <a:ext cx="3408312" cy="3408312"/>
          </a:xfrm>
          <a:prstGeom prst="rect">
            <a:avLst/>
          </a:prstGeom>
        </p:spPr>
      </p:pic>
      <p:sp>
        <p:nvSpPr>
          <p:cNvPr id="10" name="CaixaDeTexto 9">
            <a:extLst>
              <a:ext uri="{FF2B5EF4-FFF2-40B4-BE49-F238E27FC236}">
                <a16:creationId xmlns:a16="http://schemas.microsoft.com/office/drawing/2014/main" id="{386D5210-296A-42D3-A1C3-70E698088419}"/>
              </a:ext>
            </a:extLst>
          </p:cNvPr>
          <p:cNvSpPr txBox="1"/>
          <p:nvPr/>
        </p:nvSpPr>
        <p:spPr>
          <a:xfrm>
            <a:off x="618083" y="771525"/>
            <a:ext cx="10955535" cy="502890"/>
          </a:xfrm>
          <a:prstGeom prst="rect">
            <a:avLst/>
          </a:prstGeom>
          <a:noFill/>
        </p:spPr>
        <p:txBody>
          <a:bodyPr wrap="square" rtlCol="0">
            <a:normAutofit/>
          </a:bodyPr>
          <a:lstStyle/>
          <a:p>
            <a:pPr marL="0" algn="l">
              <a:buNone/>
            </a:pPr>
            <a:r>
              <a:rPr sz="3600" b="0">
                <a:solidFill>
                  <a:srgbClr val="000000"/>
                </a:solidFill>
                <a:effectLst/>
                <a:latin typeface="Aharoni Bold"/>
              </a:rPr>
              <a:t>BENEFÍCIOS DA EDUCAÇÃO FINANCEIRA</a:t>
            </a:r>
            <a:r>
              <a:rPr>
                <a:effectLst/>
              </a:rPr>
              <a:t> </a:t>
            </a:r>
            <a:endParaRPr lang="pt-BR"/>
          </a:p>
        </p:txBody>
      </p:sp>
      <p:sp>
        <p:nvSpPr>
          <p:cNvPr id="11" name="CaixaDeTexto 10">
            <a:extLst>
              <a:ext uri="{FF2B5EF4-FFF2-40B4-BE49-F238E27FC236}">
                <a16:creationId xmlns:a16="http://schemas.microsoft.com/office/drawing/2014/main" id="{2C2829C2-0126-4B44-88E1-97304990613D}"/>
              </a:ext>
            </a:extLst>
          </p:cNvPr>
          <p:cNvSpPr txBox="1"/>
          <p:nvPr/>
        </p:nvSpPr>
        <p:spPr>
          <a:xfrm>
            <a:off x="618083" y="5044678"/>
            <a:ext cx="3408312" cy="1051173"/>
          </a:xfrm>
          <a:prstGeom prst="rect">
            <a:avLst/>
          </a:prstGeom>
          <a:noFill/>
        </p:spPr>
        <p:txBody>
          <a:bodyPr wrap="square" rtlCol="0">
            <a:normAutofit/>
          </a:bodyPr>
          <a:lstStyle/>
          <a:p>
            <a:pPr marL="0" algn="l">
              <a:buNone/>
            </a:pPr>
            <a:r>
              <a:rPr sz="1425" b="1">
                <a:solidFill>
                  <a:srgbClr val="000000"/>
                </a:solidFill>
                <a:effectLst/>
                <a:latin typeface="Aharoni Bold"/>
              </a:rPr>
              <a:t>Ganhos financeiros</a:t>
            </a:r>
            <a:r>
              <a:rPr>
                <a:effectLst/>
              </a:rPr>
              <a:t> </a:t>
            </a:r>
          </a:p>
          <a:p>
            <a:pPr marL="0" algn="l">
              <a:spcBef>
                <a:spcPts val="900"/>
              </a:spcBef>
              <a:buNone/>
            </a:pPr>
            <a:r>
              <a:rPr sz="1350" b="0">
                <a:solidFill>
                  <a:srgbClr val="000000"/>
                </a:solidFill>
                <a:effectLst/>
                <a:latin typeface="Aptos Regular"/>
              </a:rPr>
              <a:t>Mais patrimônio, menos dívidas e reservas maiores, segundo dados do Banco Central.</a:t>
            </a:r>
            <a:r>
              <a:rPr>
                <a:effectLst/>
              </a:rPr>
              <a:t> </a:t>
            </a:r>
            <a:endParaRPr lang="pt-BR"/>
          </a:p>
        </p:txBody>
      </p:sp>
      <p:sp>
        <p:nvSpPr>
          <p:cNvPr id="12" name="CaixaDeTexto 11">
            <a:extLst>
              <a:ext uri="{FF2B5EF4-FFF2-40B4-BE49-F238E27FC236}">
                <a16:creationId xmlns:a16="http://schemas.microsoft.com/office/drawing/2014/main" id="{2A288AF7-FE3C-45F5-9A74-EC9BC714B4B0}"/>
              </a:ext>
            </a:extLst>
          </p:cNvPr>
          <p:cNvSpPr txBox="1"/>
          <p:nvPr/>
        </p:nvSpPr>
        <p:spPr>
          <a:xfrm>
            <a:off x="4208859" y="5044678"/>
            <a:ext cx="3408312" cy="1051173"/>
          </a:xfrm>
          <a:prstGeom prst="rect">
            <a:avLst/>
          </a:prstGeom>
          <a:noFill/>
        </p:spPr>
        <p:txBody>
          <a:bodyPr wrap="square" rtlCol="0">
            <a:normAutofit/>
          </a:bodyPr>
          <a:lstStyle/>
          <a:p>
            <a:pPr marL="0" algn="l">
              <a:buNone/>
            </a:pPr>
            <a:r>
              <a:rPr sz="1425" b="1">
                <a:solidFill>
                  <a:srgbClr val="000000"/>
                </a:solidFill>
                <a:effectLst/>
                <a:latin typeface="Aharoni Bold"/>
              </a:rPr>
              <a:t>Decisões e autonomia</a:t>
            </a:r>
            <a:r>
              <a:rPr>
                <a:effectLst/>
              </a:rPr>
              <a:t> </a:t>
            </a:r>
          </a:p>
          <a:p>
            <a:pPr marL="0" algn="l">
              <a:spcBef>
                <a:spcPts val="900"/>
              </a:spcBef>
              <a:buNone/>
            </a:pPr>
            <a:r>
              <a:rPr sz="1350" b="0">
                <a:solidFill>
                  <a:srgbClr val="000000"/>
                </a:solidFill>
                <a:effectLst/>
                <a:latin typeface="Aptos Regular"/>
              </a:rPr>
              <a:t>Planejamento mais assertivo para alcançar objetivos pessoais e familiares.</a:t>
            </a:r>
            <a:r>
              <a:rPr>
                <a:effectLst/>
              </a:rPr>
              <a:t> </a:t>
            </a:r>
            <a:endParaRPr lang="pt-BR"/>
          </a:p>
        </p:txBody>
      </p:sp>
      <p:sp>
        <p:nvSpPr>
          <p:cNvPr id="13" name="CaixaDeTexto 12">
            <a:extLst>
              <a:ext uri="{FF2B5EF4-FFF2-40B4-BE49-F238E27FC236}">
                <a16:creationId xmlns:a16="http://schemas.microsoft.com/office/drawing/2014/main" id="{3778DF40-80C2-4A01-B602-2F102979CEB5}"/>
              </a:ext>
            </a:extLst>
          </p:cNvPr>
          <p:cNvSpPr txBox="1"/>
          <p:nvPr/>
        </p:nvSpPr>
        <p:spPr>
          <a:xfrm>
            <a:off x="7799635" y="5044678"/>
            <a:ext cx="3408312" cy="811262"/>
          </a:xfrm>
          <a:prstGeom prst="rect">
            <a:avLst/>
          </a:prstGeom>
          <a:noFill/>
        </p:spPr>
        <p:txBody>
          <a:bodyPr wrap="square" rtlCol="0">
            <a:normAutofit/>
          </a:bodyPr>
          <a:lstStyle/>
          <a:p>
            <a:pPr marL="0" algn="l">
              <a:buNone/>
            </a:pPr>
            <a:r>
              <a:rPr sz="1425" b="1">
                <a:solidFill>
                  <a:srgbClr val="000000"/>
                </a:solidFill>
                <a:effectLst/>
                <a:latin typeface="Aharoni Bold"/>
              </a:rPr>
              <a:t>Saúde e relações</a:t>
            </a:r>
            <a:r>
              <a:rPr>
                <a:effectLst/>
              </a:rPr>
              <a:t> </a:t>
            </a:r>
          </a:p>
          <a:p>
            <a:pPr marL="0" algn="l">
              <a:spcBef>
                <a:spcPts val="900"/>
              </a:spcBef>
              <a:buNone/>
            </a:pPr>
            <a:r>
              <a:rPr sz="1350" b="0">
                <a:solidFill>
                  <a:srgbClr val="000000"/>
                </a:solidFill>
                <a:effectLst/>
                <a:latin typeface="Aptos Regular"/>
              </a:rPr>
              <a:t>Menos ansiedade com dinheiro e vínculos sociais mais cooperativos.</a:t>
            </a:r>
            <a:r>
              <a:rPr>
                <a:effectLst/>
              </a:rPr>
              <a:t> </a:t>
            </a:r>
            <a:endParaRPr lang="pt-BR"/>
          </a:p>
        </p:txBody>
      </p:sp>
    </p:spTree>
    <p:extLst>
      <p:ext uri="{BB962C8B-B14F-4D97-AF65-F5344CB8AC3E}">
        <p14:creationId xmlns:p14="http://schemas.microsoft.com/office/powerpoint/2010/main" val="3746646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72DD28B9-E7DB-4FD3-87CB-6296E05F22E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EE21EDD5-23C9-4A10-E0F7-E879AD3AD9BD}"/>
              </a:ext>
            </a:extLst>
          </p:cNvPr>
          <p:cNvSpPr>
            <a:spLocks noGrp="1"/>
          </p:cNvSpPr>
          <p:nvPr>
            <p:ph sz="quarter" idx="16"/>
          </p:nvPr>
        </p:nvSpPr>
        <p:spPr>
          <a:xfrm>
            <a:off x="828675" y="3257550"/>
            <a:ext cx="10534650" cy="2771775"/>
          </a:xfrm>
        </p:spPr>
        <p:txBody>
          <a:bodyPr>
            <a:normAutofit fontScale="85000" lnSpcReduction="10000"/>
          </a:bodyPr>
          <a:lstStyle/>
          <a:p>
            <a:pPr marL="0" marR="0" indent="0" algn="l" fontAlgn="b">
              <a:buNone/>
            </a:pPr>
            <a:r>
              <a:rPr sz="6000">
                <a:solidFill>
                  <a:srgbClr val="000000"/>
                </a:solidFill>
                <a:effectLst/>
                <a:latin typeface="Aharoni Bold"/>
              </a:rPr>
              <a:t>CONCEITOS FUNDAMENTAIS DE FINANÇAS PESSOAIS</a:t>
            </a:r>
            <a:r>
              <a:rPr>
                <a:effectLst/>
              </a:rPr>
              <a:t> </a:t>
            </a:r>
            <a:endParaRPr lang="pt-BR"/>
          </a:p>
        </p:txBody>
      </p:sp>
    </p:spTree>
    <p:extLst>
      <p:ext uri="{BB962C8B-B14F-4D97-AF65-F5344CB8AC3E}">
        <p14:creationId xmlns:p14="http://schemas.microsoft.com/office/powerpoint/2010/main" val="4087450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510BD059-C236-4360-B26B-718E6398CC6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Uma cena mostrando uma família sentada à mesa revisando juntos um orçamento doméstico, com papéis, calculadora e laptop, transmitindo organização e cooperação no ambiente. A iluminação é suave e natural, sugerindo tranquilidade e foco. Não deve haver texto, letras ou palavras visíveis ou implícitas em nenhum elemento da imagem">
            <a:extLst>
              <a:ext uri="{FF2B5EF4-FFF2-40B4-BE49-F238E27FC236}">
                <a16:creationId xmlns:a16="http://schemas.microsoft.com/office/drawing/2014/main" id="{944A1208-1A1A-450C-8E8C-159A9DFD50D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8" name="CaixaDeTexto 7">
            <a:extLst>
              <a:ext uri="{FF2B5EF4-FFF2-40B4-BE49-F238E27FC236}">
                <a16:creationId xmlns:a16="http://schemas.microsoft.com/office/drawing/2014/main" id="{9B7D994E-488C-4495-A54E-2B591B098E7C}"/>
              </a:ext>
            </a:extLst>
          </p:cNvPr>
          <p:cNvSpPr txBox="1"/>
          <p:nvPr/>
        </p:nvSpPr>
        <p:spPr>
          <a:xfrm>
            <a:off x="7200900" y="581025"/>
            <a:ext cx="4391025" cy="1508670"/>
          </a:xfrm>
          <a:prstGeom prst="rect">
            <a:avLst/>
          </a:prstGeom>
          <a:noFill/>
        </p:spPr>
        <p:txBody>
          <a:bodyPr wrap="square" rtlCol="0">
            <a:normAutofit/>
          </a:bodyPr>
          <a:lstStyle/>
          <a:p>
            <a:pPr marL="0" algn="l">
              <a:buNone/>
            </a:pPr>
            <a:r>
              <a:rPr sz="3600" cap="all">
                <a:solidFill>
                  <a:srgbClr val="000000"/>
                </a:solidFill>
                <a:effectLst/>
                <a:latin typeface="Aharoni Bold"/>
              </a:rPr>
              <a:t>O QUE SÃO FINANÇAS PESSOAIS?</a:t>
            </a:r>
            <a:r>
              <a:rPr>
                <a:effectLst/>
              </a:rPr>
              <a:t> </a:t>
            </a:r>
            <a:endParaRPr lang="pt-BR"/>
          </a:p>
        </p:txBody>
      </p:sp>
      <p:sp>
        <p:nvSpPr>
          <p:cNvPr id="9" name="CaixaDeTexto 8">
            <a:extLst>
              <a:ext uri="{FF2B5EF4-FFF2-40B4-BE49-F238E27FC236}">
                <a16:creationId xmlns:a16="http://schemas.microsoft.com/office/drawing/2014/main" id="{68CB1986-0125-408A-AB74-EB283CD7AE95}"/>
              </a:ext>
            </a:extLst>
          </p:cNvPr>
          <p:cNvSpPr txBox="1"/>
          <p:nvPr/>
        </p:nvSpPr>
        <p:spPr>
          <a:xfrm>
            <a:off x="7200900" y="2432595"/>
            <a:ext cx="4391025" cy="1757511"/>
          </a:xfrm>
          <a:prstGeom prst="rect">
            <a:avLst/>
          </a:prstGeom>
          <a:noFill/>
        </p:spPr>
        <p:txBody>
          <a:bodyPr wrap="square" rtlCol="0">
            <a:normAutofit/>
          </a:bodyPr>
          <a:lstStyle/>
          <a:p>
            <a:pPr marL="0" algn="l">
              <a:buNone/>
            </a:pPr>
            <a:r>
              <a:rPr sz="1350" b="1">
                <a:solidFill>
                  <a:srgbClr val="000000"/>
                </a:solidFill>
                <a:effectLst/>
                <a:latin typeface="Aptos Regular"/>
              </a:rPr>
              <a:t>Uma definição clara do conceito</a:t>
            </a:r>
            <a:r>
              <a:rPr>
                <a:effectLst/>
              </a:rPr>
              <a:t> </a:t>
            </a:r>
          </a:p>
          <a:p>
            <a:pPr marL="0" algn="l">
              <a:spcBef>
                <a:spcPts val="750"/>
              </a:spcBef>
              <a:buNone/>
            </a:pPr>
            <a:r>
              <a:rPr sz="1350" b="0">
                <a:solidFill>
                  <a:srgbClr val="000000"/>
                </a:solidFill>
                <a:effectLst/>
                <a:latin typeface="Aptos Regular"/>
              </a:rPr>
              <a:t>Finanças pessoais são o gerenciamento de receitas, despesas, investimentos e planejamento individual ou familiar para equilíbrio financeiro e crescimento patrimonial, prevenindo endividamento e fortalecendo a segurança em períodos instáveis.</a:t>
            </a:r>
            <a:r>
              <a:rPr>
                <a:effectLst/>
              </a:rPr>
              <a:t> </a:t>
            </a:r>
            <a:endParaRPr lang="pt-BR"/>
          </a:p>
        </p:txBody>
      </p:sp>
    </p:spTree>
    <p:extLst>
      <p:ext uri="{BB962C8B-B14F-4D97-AF65-F5344CB8AC3E}">
        <p14:creationId xmlns:p14="http://schemas.microsoft.com/office/powerpoint/2010/main" val="4186647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368AAC6C-07BF-4353-8AE7-420AD8B6C0C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a:extLst>
              <a:ext uri="{FF2B5EF4-FFF2-40B4-BE49-F238E27FC236}">
                <a16:creationId xmlns:a16="http://schemas.microsoft.com/office/drawing/2014/main" id="{15853E91-2C57-4BF2-B3E7-2C64243B2395}"/>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pic>
        <p:nvPicPr>
          <p:cNvPr id="8" name="Gráfico 7" descr="Um ícone simples de uma carteira aberta com notas de dinheiro visíveis, representando receita, com fundo transparente e estilo vetorial. Nenhum texto, letras ou palavras visíveis ou implícitos">
            <a:extLst>
              <a:ext uri="{FF2B5EF4-FFF2-40B4-BE49-F238E27FC236}">
                <a16:creationId xmlns:a16="http://schemas.microsoft.com/office/drawing/2014/main" id="{3B0A5F8D-3079-48DB-8611-53D6EF9967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9" name="Gráfico 8">
            <a:extLst>
              <a:ext uri="{FF2B5EF4-FFF2-40B4-BE49-F238E27FC236}">
                <a16:creationId xmlns:a16="http://schemas.microsoft.com/office/drawing/2014/main" id="{6598B418-2C38-4A84-8380-CE7FD99426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0" name="Gráfico 9" descr="Um ícone de uma mão segurando uma conta ou fatura com uma seta apontando para fora, simbolizando despesa, fundo transparente, estilo vetorial. Nenhum texto, letras ou palavras visíveis ou implícitos">
            <a:extLst>
              <a:ext uri="{FF2B5EF4-FFF2-40B4-BE49-F238E27FC236}">
                <a16:creationId xmlns:a16="http://schemas.microsoft.com/office/drawing/2014/main" id="{415FD7E3-04A4-4225-98DB-C2B4D950A9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1" name="Gráfico 10">
            <a:extLst>
              <a:ext uri="{FF2B5EF4-FFF2-40B4-BE49-F238E27FC236}">
                <a16:creationId xmlns:a16="http://schemas.microsoft.com/office/drawing/2014/main" id="{0C8B4AA2-BE6E-4B26-88E0-D3C0EB5A0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2" name="Gráfico 11" descr="Um ícone de um gráfico de barras com uma linha ascendente e descendente, representando o equilíbrio entre receitas e despesas, fundo transparente, estilo vetorial. Nenhum texto, letras ou palavras visíveis ou implícitos">
            <a:extLst>
              <a:ext uri="{FF2B5EF4-FFF2-40B4-BE49-F238E27FC236}">
                <a16:creationId xmlns:a16="http://schemas.microsoft.com/office/drawing/2014/main" id="{EA9F04AE-0464-4C70-A493-57E1F1D291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3" name="Gráfico 12">
            <a:extLst>
              <a:ext uri="{FF2B5EF4-FFF2-40B4-BE49-F238E27FC236}">
                <a16:creationId xmlns:a16="http://schemas.microsoft.com/office/drawing/2014/main" id="{3E76131F-F22E-43E2-85F5-AA8A484289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4" name="Gráfico 13" descr="Um ícone de um escudo com um cifrão no centro, representando proteção financeira e controle de orçamento, fundo transparente, estilo vetorial. Nenhum texto, letras ou palavras visíveis ou implícitos">
            <a:extLst>
              <a:ext uri="{FF2B5EF4-FFF2-40B4-BE49-F238E27FC236}">
                <a16:creationId xmlns:a16="http://schemas.microsoft.com/office/drawing/2014/main" id="{E3092A1C-9847-448E-B025-F8ACA4B6CD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5" name="CaixaDeTexto 14">
            <a:extLst>
              <a:ext uri="{FF2B5EF4-FFF2-40B4-BE49-F238E27FC236}">
                <a16:creationId xmlns:a16="http://schemas.microsoft.com/office/drawing/2014/main" id="{C20F31A6-8E22-4DA3-900A-6B1CA2ACC833}"/>
              </a:ext>
            </a:extLst>
          </p:cNvPr>
          <p:cNvSpPr txBox="1"/>
          <p:nvPr/>
        </p:nvSpPr>
        <p:spPr>
          <a:xfrm>
            <a:off x="619125" y="1038225"/>
            <a:ext cx="10972800" cy="502890"/>
          </a:xfrm>
          <a:prstGeom prst="rect">
            <a:avLst/>
          </a:prstGeom>
          <a:noFill/>
        </p:spPr>
        <p:txBody>
          <a:bodyPr wrap="square" rtlCol="0">
            <a:normAutofit/>
          </a:bodyPr>
          <a:lstStyle/>
          <a:p>
            <a:pPr marL="0" algn="l">
              <a:buNone/>
            </a:pPr>
            <a:r>
              <a:rPr sz="3600" b="0" cap="all">
                <a:solidFill>
                  <a:srgbClr val="000000"/>
                </a:solidFill>
                <a:effectLst/>
                <a:latin typeface="Aharoni Bold"/>
              </a:rPr>
              <a:t>RECEITA VS DESPESA</a:t>
            </a:r>
            <a:r>
              <a:rPr>
                <a:effectLst/>
              </a:rPr>
              <a:t> </a:t>
            </a:r>
            <a:endParaRPr lang="pt-BR"/>
          </a:p>
        </p:txBody>
      </p:sp>
      <p:sp>
        <p:nvSpPr>
          <p:cNvPr id="16" name="CaixaDeTexto 15">
            <a:extLst>
              <a:ext uri="{FF2B5EF4-FFF2-40B4-BE49-F238E27FC236}">
                <a16:creationId xmlns:a16="http://schemas.microsoft.com/office/drawing/2014/main" id="{872ED598-B66A-434B-B9F4-FCA43EE3F575}"/>
              </a:ext>
            </a:extLst>
          </p:cNvPr>
          <p:cNvSpPr txBox="1"/>
          <p:nvPr/>
        </p:nvSpPr>
        <p:spPr>
          <a:xfrm>
            <a:off x="1781175" y="2357735"/>
            <a:ext cx="3810000" cy="1313854"/>
          </a:xfrm>
          <a:prstGeom prst="rect">
            <a:avLst/>
          </a:prstGeom>
          <a:noFill/>
        </p:spPr>
        <p:txBody>
          <a:bodyPr wrap="square" rtlCol="0">
            <a:normAutofit/>
          </a:bodyPr>
          <a:lstStyle/>
          <a:p>
            <a:pPr marL="0" algn="l">
              <a:buNone/>
            </a:pPr>
            <a:r>
              <a:rPr sz="1575" b="1">
                <a:solidFill>
                  <a:srgbClr val="000000"/>
                </a:solidFill>
                <a:effectLst/>
                <a:latin typeface="Aharoni Bold"/>
              </a:rPr>
              <a:t>Receita</a:t>
            </a:r>
            <a:r>
              <a:rPr>
                <a:effectLst/>
              </a:rPr>
              <a:t> </a:t>
            </a:r>
          </a:p>
          <a:p>
            <a:pPr marL="0" algn="l">
              <a:spcBef>
                <a:spcPts val="900"/>
              </a:spcBef>
              <a:buNone/>
            </a:pPr>
            <a:r>
              <a:rPr sz="1350" b="0">
                <a:solidFill>
                  <a:srgbClr val="000000"/>
                </a:solidFill>
                <a:effectLst/>
                <a:latin typeface="Aptos Regular"/>
              </a:rPr>
              <a:t>Entradas de dinheiro, como salários, vendas ou rendimentos de investimentos. Representa todos os recursos financeiros recebidos.</a:t>
            </a:r>
            <a:r>
              <a:rPr>
                <a:effectLst/>
              </a:rPr>
              <a:t> </a:t>
            </a:r>
            <a:endParaRPr lang="pt-BR"/>
          </a:p>
        </p:txBody>
      </p:sp>
      <p:sp>
        <p:nvSpPr>
          <p:cNvPr id="17" name="CaixaDeTexto 16">
            <a:extLst>
              <a:ext uri="{FF2B5EF4-FFF2-40B4-BE49-F238E27FC236}">
                <a16:creationId xmlns:a16="http://schemas.microsoft.com/office/drawing/2014/main" id="{6D5AD493-B028-44EC-BE68-DFC93A90A5AA}"/>
              </a:ext>
            </a:extLst>
          </p:cNvPr>
          <p:cNvSpPr txBox="1"/>
          <p:nvPr/>
        </p:nvSpPr>
        <p:spPr>
          <a:xfrm>
            <a:off x="7286625" y="2357735"/>
            <a:ext cx="3810000" cy="1073943"/>
          </a:xfrm>
          <a:prstGeom prst="rect">
            <a:avLst/>
          </a:prstGeom>
          <a:noFill/>
        </p:spPr>
        <p:txBody>
          <a:bodyPr wrap="square" rtlCol="0">
            <a:normAutofit/>
          </a:bodyPr>
          <a:lstStyle/>
          <a:p>
            <a:pPr marL="0" algn="l">
              <a:buNone/>
            </a:pPr>
            <a:r>
              <a:rPr sz="1575" b="1">
                <a:solidFill>
                  <a:srgbClr val="000000"/>
                </a:solidFill>
                <a:effectLst/>
                <a:latin typeface="Aharoni Bold"/>
              </a:rPr>
              <a:t>Despesa</a:t>
            </a:r>
            <a:r>
              <a:rPr>
                <a:effectLst/>
              </a:rPr>
              <a:t> </a:t>
            </a:r>
          </a:p>
          <a:p>
            <a:pPr marL="0" algn="l">
              <a:spcBef>
                <a:spcPts val="900"/>
              </a:spcBef>
              <a:buNone/>
            </a:pPr>
            <a:r>
              <a:rPr sz="1350" b="0">
                <a:solidFill>
                  <a:srgbClr val="000000"/>
                </a:solidFill>
                <a:effectLst/>
                <a:latin typeface="Aptos Regular"/>
              </a:rPr>
              <a:t>Saídas de dinheiro para cobrir custos essenciais (moradia, alimentação) e supérfluos (lazer, compras não essenciais).</a:t>
            </a:r>
            <a:r>
              <a:rPr>
                <a:effectLst/>
              </a:rPr>
              <a:t> </a:t>
            </a:r>
            <a:endParaRPr lang="pt-BR"/>
          </a:p>
        </p:txBody>
      </p:sp>
      <p:sp>
        <p:nvSpPr>
          <p:cNvPr id="18" name="CaixaDeTexto 17">
            <a:extLst>
              <a:ext uri="{FF2B5EF4-FFF2-40B4-BE49-F238E27FC236}">
                <a16:creationId xmlns:a16="http://schemas.microsoft.com/office/drawing/2014/main" id="{B1C7F79B-3073-4094-A3F1-0B0B80DAD806}"/>
              </a:ext>
            </a:extLst>
          </p:cNvPr>
          <p:cNvSpPr txBox="1"/>
          <p:nvPr/>
        </p:nvSpPr>
        <p:spPr>
          <a:xfrm>
            <a:off x="1781175" y="4793605"/>
            <a:ext cx="3810000" cy="1073943"/>
          </a:xfrm>
          <a:prstGeom prst="rect">
            <a:avLst/>
          </a:prstGeom>
          <a:noFill/>
        </p:spPr>
        <p:txBody>
          <a:bodyPr wrap="square" rtlCol="0">
            <a:normAutofit/>
          </a:bodyPr>
          <a:lstStyle/>
          <a:p>
            <a:pPr marL="0" algn="l">
              <a:buNone/>
            </a:pPr>
            <a:r>
              <a:rPr sz="1575" b="1">
                <a:solidFill>
                  <a:srgbClr val="000000"/>
                </a:solidFill>
                <a:effectLst/>
                <a:latin typeface="Aharoni Bold"/>
              </a:rPr>
              <a:t>Importância</a:t>
            </a:r>
            <a:r>
              <a:rPr>
                <a:effectLst/>
              </a:rPr>
              <a:t> </a:t>
            </a:r>
          </a:p>
          <a:p>
            <a:pPr marL="0" algn="l">
              <a:spcBef>
                <a:spcPts val="900"/>
              </a:spcBef>
              <a:buNone/>
            </a:pPr>
            <a:r>
              <a:rPr sz="1350" b="0">
                <a:solidFill>
                  <a:srgbClr val="000000"/>
                </a:solidFill>
                <a:effectLst/>
                <a:latin typeface="Aptos Regular"/>
              </a:rPr>
              <a:t>Compreender a diferença entre receita e despesa é fundamental para evitar dívidas e planejar um orçamento saudável.</a:t>
            </a:r>
            <a:r>
              <a:rPr>
                <a:effectLst/>
              </a:rPr>
              <a:t> </a:t>
            </a:r>
            <a:endParaRPr lang="pt-BR"/>
          </a:p>
        </p:txBody>
      </p:sp>
      <p:sp>
        <p:nvSpPr>
          <p:cNvPr id="19" name="CaixaDeTexto 18">
            <a:extLst>
              <a:ext uri="{FF2B5EF4-FFF2-40B4-BE49-F238E27FC236}">
                <a16:creationId xmlns:a16="http://schemas.microsoft.com/office/drawing/2014/main" id="{599C243C-D4D0-4DA2-A1F5-083B79F2674B}"/>
              </a:ext>
            </a:extLst>
          </p:cNvPr>
          <p:cNvSpPr txBox="1"/>
          <p:nvPr/>
        </p:nvSpPr>
        <p:spPr>
          <a:xfrm>
            <a:off x="7286625" y="4793605"/>
            <a:ext cx="3810000" cy="1073943"/>
          </a:xfrm>
          <a:prstGeom prst="rect">
            <a:avLst/>
          </a:prstGeom>
          <a:noFill/>
        </p:spPr>
        <p:txBody>
          <a:bodyPr wrap="square" rtlCol="0">
            <a:normAutofit/>
          </a:bodyPr>
          <a:lstStyle/>
          <a:p>
            <a:pPr marL="0" algn="l">
              <a:buNone/>
            </a:pPr>
            <a:r>
              <a:rPr sz="1575" b="1">
                <a:solidFill>
                  <a:srgbClr val="000000"/>
                </a:solidFill>
                <a:effectLst/>
                <a:latin typeface="Aharoni Bold"/>
              </a:rPr>
              <a:t>Impacto nas Finanças</a:t>
            </a:r>
            <a:r>
              <a:rPr>
                <a:effectLst/>
              </a:rPr>
              <a:t> </a:t>
            </a:r>
          </a:p>
          <a:p>
            <a:pPr marL="0" algn="l">
              <a:spcBef>
                <a:spcPts val="900"/>
              </a:spcBef>
              <a:buNone/>
            </a:pPr>
            <a:r>
              <a:rPr sz="1350" b="0">
                <a:solidFill>
                  <a:srgbClr val="000000"/>
                </a:solidFill>
                <a:effectLst/>
                <a:latin typeface="Aptos Regular"/>
              </a:rPr>
              <a:t>Gastos acima da capacidade são responsáveis por 70% das dívidas familiares no Brasil.</a:t>
            </a:r>
            <a:r>
              <a:rPr>
                <a:effectLst/>
              </a:rPr>
              <a:t> </a:t>
            </a:r>
            <a:endParaRPr lang="pt-BR"/>
          </a:p>
        </p:txBody>
      </p:sp>
    </p:spTree>
    <p:extLst>
      <p:ext uri="{BB962C8B-B14F-4D97-AF65-F5344CB8AC3E}">
        <p14:creationId xmlns:p14="http://schemas.microsoft.com/office/powerpoint/2010/main" val="72515100"/>
      </p:ext>
    </p:extLst>
  </p:cSld>
  <p:clrMapOvr>
    <a:masterClrMapping/>
  </p:clrMapOvr>
</p:sld>
</file>

<file path=ppt/theme/theme1.xml><?xml version="1.0" encoding="utf-8"?>
<a:theme xmlns:a="http://schemas.openxmlformats.org/drawingml/2006/main" name="Serenidade moderna">
  <a:themeElements>
    <a:clrScheme name="Custom 41">
      <a:dk1>
        <a:srgbClr val="2C2824"/>
      </a:dk1>
      <a:lt1>
        <a:srgbClr val="FFFFFF"/>
      </a:lt1>
      <a:dk2>
        <a:srgbClr val="586242"/>
      </a:dk2>
      <a:lt2>
        <a:srgbClr val="98BAB3"/>
      </a:lt2>
      <a:accent1>
        <a:srgbClr val="E4FFFA"/>
      </a:accent1>
      <a:accent2>
        <a:srgbClr val="BCC284"/>
      </a:accent2>
      <a:accent3>
        <a:srgbClr val="E2E09E"/>
      </a:accent3>
      <a:accent4>
        <a:srgbClr val="B7D5DB"/>
      </a:accent4>
      <a:accent5>
        <a:srgbClr val="CFB6D4"/>
      </a:accent5>
      <a:accent6>
        <a:srgbClr val="9B9CC1"/>
      </a:accent6>
      <a:hlink>
        <a:srgbClr val="6E93D0"/>
      </a:hlink>
      <a:folHlink>
        <a:srgbClr val="96607D"/>
      </a:folHlink>
    </a:clrScheme>
    <a:fontScheme name="Custom 12">
      <a:majorFont>
        <a:latin typeface="Aharoni"/>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Serenity_win32_LW_V4" id="{7E041EA4-8787-4A44-91FC-57D0449ED6B1}" vid="{40E7435A-6C24-47A7-B1D5-F933D159951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41">
    <a:dk1>
      <a:srgbClr val="2C2824"/>
    </a:dk1>
    <a:lt1>
      <a:srgbClr val="FFFFFF"/>
    </a:lt1>
    <a:dk2>
      <a:srgbClr val="586242"/>
    </a:dk2>
    <a:lt2>
      <a:srgbClr val="98BAB3"/>
    </a:lt2>
    <a:accent1>
      <a:srgbClr val="E4FFFA"/>
    </a:accent1>
    <a:accent2>
      <a:srgbClr val="BCC284"/>
    </a:accent2>
    <a:accent3>
      <a:srgbClr val="E2E09E"/>
    </a:accent3>
    <a:accent4>
      <a:srgbClr val="B7D5DB"/>
    </a:accent4>
    <a:accent5>
      <a:srgbClr val="CFB6D4"/>
    </a:accent5>
    <a:accent6>
      <a:srgbClr val="9B9CC1"/>
    </a:accent6>
    <a:hlink>
      <a:srgbClr val="6E93D0"/>
    </a:hlink>
    <a:folHlink>
      <a:srgbClr val="96607D"/>
    </a:folHlink>
  </a:clrScheme>
</a:themeOverride>
</file>

<file path=ppt/theme/themeOverride2.xml><?xml version="1.0" encoding="utf-8"?>
<a:themeOverride xmlns:a="http://schemas.openxmlformats.org/drawingml/2006/main">
  <a:clrScheme name="Custom 41">
    <a:dk1>
      <a:srgbClr val="2C2824"/>
    </a:dk1>
    <a:lt1>
      <a:srgbClr val="FFFFFF"/>
    </a:lt1>
    <a:dk2>
      <a:srgbClr val="586242"/>
    </a:dk2>
    <a:lt2>
      <a:srgbClr val="98BAB3"/>
    </a:lt2>
    <a:accent1>
      <a:srgbClr val="E4FFFA"/>
    </a:accent1>
    <a:accent2>
      <a:srgbClr val="BCC284"/>
    </a:accent2>
    <a:accent3>
      <a:srgbClr val="E2E09E"/>
    </a:accent3>
    <a:accent4>
      <a:srgbClr val="B7D5DB"/>
    </a:accent4>
    <a:accent5>
      <a:srgbClr val="CFB6D4"/>
    </a:accent5>
    <a:accent6>
      <a:srgbClr val="9B9CC1"/>
    </a:accent6>
    <a:hlink>
      <a:srgbClr val="6E93D0"/>
    </a:hlink>
    <a:folHlink>
      <a:srgbClr val="96607D"/>
    </a:folHlink>
  </a:clrScheme>
</a:themeOverride>
</file>

<file path=docProps/app.xml><?xml version="1.0" encoding="utf-8"?>
<Properties xmlns="http://schemas.openxmlformats.org/officeDocument/2006/extended-properties" xmlns:vt="http://schemas.openxmlformats.org/officeDocument/2006/docPropsVTypes">
  <TotalTime>6</TotalTime>
  <Words>2595</Words>
  <Application>Microsoft Office PowerPoint</Application>
  <PresentationFormat>Widescreen</PresentationFormat>
  <Paragraphs>215</Paragraphs>
  <Slides>31</Slides>
  <Notes>31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31</vt:i4>
      </vt:variant>
    </vt:vector>
  </HeadingPairs>
  <TitlesOfParts>
    <vt:vector size="37" baseType="lpstr">
      <vt:lpstr>Aharoni</vt:lpstr>
      <vt:lpstr>Aharoni Bold</vt:lpstr>
      <vt:lpstr>Aptos</vt:lpstr>
      <vt:lpstr>Aptos Regular</vt:lpstr>
      <vt:lpstr>Arial</vt:lpstr>
      <vt:lpstr>Serenidade moderna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Vanessa Tereschuk</dc:creator>
  <cp:lastModifiedBy>Vanessa Tereschuk</cp:lastModifiedBy>
  <cp:revision>1</cp:revision>
  <dcterms:created xsi:type="dcterms:W3CDTF">2026-01-31T00:23:27Z</dcterms:created>
  <dcterms:modified xsi:type="dcterms:W3CDTF">2026-01-31T00:30:00Z</dcterms:modified>
</cp:coreProperties>
</file>